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comment1.xml" ContentType="application/vnd.openxmlformats-officedocument.presentationml.comments+xml"/>
  <Override PartName="/ppt/notesSlides/notesSlide16.xml" ContentType="application/vnd.openxmlformats-officedocument.presentationml.notesSlide+xml"/>
  <Override PartName="/ppt/comments/comment2.xml" ContentType="application/vnd.openxmlformats-officedocument.presentationml.comment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omments/comment3.xml" ContentType="application/vnd.openxmlformats-officedocument.presentationml.comment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handoutMasterIdLst>
    <p:handoutMasterId r:id="rId34"/>
  </p:handoutMasterIdLst>
  <p:sldIdLst>
    <p:sldId id="256" r:id="rId2"/>
    <p:sldId id="258" r:id="rId3"/>
    <p:sldId id="270" r:id="rId4"/>
    <p:sldId id="259" r:id="rId5"/>
    <p:sldId id="272" r:id="rId6"/>
    <p:sldId id="310" r:id="rId7"/>
    <p:sldId id="311" r:id="rId8"/>
    <p:sldId id="308" r:id="rId9"/>
    <p:sldId id="312" r:id="rId10"/>
    <p:sldId id="299" r:id="rId11"/>
    <p:sldId id="307" r:id="rId12"/>
    <p:sldId id="260" r:id="rId13"/>
    <p:sldId id="275" r:id="rId14"/>
    <p:sldId id="313" r:id="rId15"/>
    <p:sldId id="278" r:id="rId16"/>
    <p:sldId id="302" r:id="rId17"/>
    <p:sldId id="279" r:id="rId18"/>
    <p:sldId id="280" r:id="rId19"/>
    <p:sldId id="303" r:id="rId20"/>
    <p:sldId id="281" r:id="rId21"/>
    <p:sldId id="304" r:id="rId22"/>
    <p:sldId id="305" r:id="rId23"/>
    <p:sldId id="261" r:id="rId24"/>
    <p:sldId id="276" r:id="rId25"/>
    <p:sldId id="282" r:id="rId26"/>
    <p:sldId id="284" r:id="rId27"/>
    <p:sldId id="306" r:id="rId28"/>
    <p:sldId id="291" r:id="rId29"/>
    <p:sldId id="296" r:id="rId30"/>
    <p:sldId id="298" r:id="rId31"/>
    <p:sldId id="290" r:id="rId32"/>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ierre SOB" initials="PS" lastIdx="17" clrIdx="0"/>
  <p:cmAuthor id="1" name="Terada Saori" initials="T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E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5463" autoAdjust="0"/>
    <p:restoredTop sz="80098" autoAdjust="0"/>
  </p:normalViewPr>
  <p:slideViewPr>
    <p:cSldViewPr snapToGrid="0" snapToObjects="1">
      <p:cViewPr>
        <p:scale>
          <a:sx n="80" d="100"/>
          <a:sy n="80" d="100"/>
        </p:scale>
        <p:origin x="-402" y="-366"/>
      </p:cViewPr>
      <p:guideLst>
        <p:guide orient="horz" pos="2160"/>
        <p:guide pos="2880"/>
      </p:guideLst>
    </p:cSldViewPr>
  </p:slideViewPr>
  <p:notesTextViewPr>
    <p:cViewPr>
      <p:scale>
        <a:sx n="100" d="100"/>
        <a:sy n="100" d="100"/>
      </p:scale>
      <p:origin x="0" y="0"/>
    </p:cViewPr>
  </p:notesTextViewPr>
  <p:notesViewPr>
    <p:cSldViewPr snapToGrid="0" snapToObjects="1">
      <p:cViewPr>
        <p:scale>
          <a:sx n="84" d="100"/>
          <a:sy n="84" d="100"/>
        </p:scale>
        <p:origin x="-1434" y="-7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'[HRMs%20Scorecard.xls]Sheet1'!$C$75</c:f>
              <c:strCache>
                <c:ptCount val="1"/>
                <c:pt idx="0">
                  <c:v>M</c:v>
                </c:pt>
              </c:strCache>
            </c:strRef>
          </c:tx>
          <c:invertIfNegative val="0"/>
          <c:cat>
            <c:strRef>
              <c:f>'[HRMs%20Scorecard.xls]Sheet1'!$B$76:$B$85</c:f>
              <c:strCache>
                <c:ptCount val="10"/>
                <c:pt idx="0">
                  <c:v>USG</c:v>
                </c:pt>
                <c:pt idx="1">
                  <c:v>ASG</c:v>
                </c:pt>
                <c:pt idx="2">
                  <c:v>D-2</c:v>
                </c:pt>
                <c:pt idx="3">
                  <c:v>D-1</c:v>
                </c:pt>
                <c:pt idx="4">
                  <c:v>P-5</c:v>
                </c:pt>
                <c:pt idx="5">
                  <c:v>P-4</c:v>
                </c:pt>
                <c:pt idx="6">
                  <c:v>P-3</c:v>
                </c:pt>
                <c:pt idx="7">
                  <c:v>P-2</c:v>
                </c:pt>
                <c:pt idx="8">
                  <c:v>P1</c:v>
                </c:pt>
                <c:pt idx="9">
                  <c:v>GS</c:v>
                </c:pt>
              </c:strCache>
            </c:strRef>
          </c:cat>
          <c:val>
            <c:numRef>
              <c:f>'[HRMs%20Scorecard.xls]Sheet1'!$C$76:$C$85</c:f>
              <c:numCache>
                <c:formatCode>General</c:formatCode>
                <c:ptCount val="10"/>
                <c:pt idx="1">
                  <c:v>1</c:v>
                </c:pt>
                <c:pt idx="2">
                  <c:v>2</c:v>
                </c:pt>
                <c:pt idx="3">
                  <c:v>7</c:v>
                </c:pt>
                <c:pt idx="4">
                  <c:v>21</c:v>
                </c:pt>
                <c:pt idx="5">
                  <c:v>51</c:v>
                </c:pt>
                <c:pt idx="6">
                  <c:v>71</c:v>
                </c:pt>
                <c:pt idx="7">
                  <c:v>12</c:v>
                </c:pt>
                <c:pt idx="8">
                  <c:v>1</c:v>
                </c:pt>
                <c:pt idx="9">
                  <c:v>52</c:v>
                </c:pt>
              </c:numCache>
            </c:numRef>
          </c:val>
        </c:ser>
        <c:ser>
          <c:idx val="1"/>
          <c:order val="1"/>
          <c:tx>
            <c:strRef>
              <c:f>'[HRMs%20Scorecard.xls]Sheet1'!$D$75</c:f>
              <c:strCache>
                <c:ptCount val="1"/>
                <c:pt idx="0">
                  <c:v>F</c:v>
                </c:pt>
              </c:strCache>
            </c:strRef>
          </c:tx>
          <c:invertIfNegative val="0"/>
          <c:cat>
            <c:strRef>
              <c:f>'[HRMs%20Scorecard.xls]Sheet1'!$B$76:$B$85</c:f>
              <c:strCache>
                <c:ptCount val="10"/>
                <c:pt idx="0">
                  <c:v>USG</c:v>
                </c:pt>
                <c:pt idx="1">
                  <c:v>ASG</c:v>
                </c:pt>
                <c:pt idx="2">
                  <c:v>D-2</c:v>
                </c:pt>
                <c:pt idx="3">
                  <c:v>D-1</c:v>
                </c:pt>
                <c:pt idx="4">
                  <c:v>P-5</c:v>
                </c:pt>
                <c:pt idx="5">
                  <c:v>P-4</c:v>
                </c:pt>
                <c:pt idx="6">
                  <c:v>P-3</c:v>
                </c:pt>
                <c:pt idx="7">
                  <c:v>P-2</c:v>
                </c:pt>
                <c:pt idx="8">
                  <c:v>P1</c:v>
                </c:pt>
                <c:pt idx="9">
                  <c:v>GS</c:v>
                </c:pt>
              </c:strCache>
            </c:strRef>
          </c:cat>
          <c:val>
            <c:numRef>
              <c:f>'[HRMs%20Scorecard.xls]Sheet1'!$D$76:$D$85</c:f>
              <c:numCache>
                <c:formatCode>General</c:formatCode>
                <c:ptCount val="10"/>
                <c:pt idx="0">
                  <c:v>1</c:v>
                </c:pt>
                <c:pt idx="1">
                  <c:v>1</c:v>
                </c:pt>
                <c:pt idx="2">
                  <c:v>1</c:v>
                </c:pt>
                <c:pt idx="3">
                  <c:v>3</c:v>
                </c:pt>
                <c:pt idx="4">
                  <c:v>20</c:v>
                </c:pt>
                <c:pt idx="5">
                  <c:v>75</c:v>
                </c:pt>
                <c:pt idx="6">
                  <c:v>126</c:v>
                </c:pt>
                <c:pt idx="7">
                  <c:v>38</c:v>
                </c:pt>
                <c:pt idx="8">
                  <c:v>2</c:v>
                </c:pt>
                <c:pt idx="9">
                  <c:v>122</c:v>
                </c:pt>
              </c:numCache>
            </c:numRef>
          </c:val>
        </c:ser>
        <c:dLbls>
          <c:showLegendKey val="0"/>
          <c:showVal val="0"/>
          <c:showCatName val="0"/>
          <c:showSerName val="0"/>
          <c:showPercent val="0"/>
          <c:showBubbleSize val="0"/>
        </c:dLbls>
        <c:gapWidth val="150"/>
        <c:axId val="22096512"/>
        <c:axId val="22806912"/>
      </c:barChart>
      <c:catAx>
        <c:axId val="22096512"/>
        <c:scaling>
          <c:orientation val="minMax"/>
        </c:scaling>
        <c:delete val="0"/>
        <c:axPos val="b"/>
        <c:majorTickMark val="out"/>
        <c:minorTickMark val="none"/>
        <c:tickLblPos val="nextTo"/>
        <c:crossAx val="22806912"/>
        <c:crosses val="autoZero"/>
        <c:auto val="1"/>
        <c:lblAlgn val="ctr"/>
        <c:lblOffset val="100"/>
        <c:noMultiLvlLbl val="0"/>
      </c:catAx>
      <c:valAx>
        <c:axId val="22806912"/>
        <c:scaling>
          <c:orientation val="minMax"/>
        </c:scaling>
        <c:delete val="0"/>
        <c:axPos val="l"/>
        <c:majorGridlines/>
        <c:numFmt formatCode="General" sourceLinked="1"/>
        <c:majorTickMark val="out"/>
        <c:minorTickMark val="none"/>
        <c:tickLblPos val="nextTo"/>
        <c:crossAx val="22096512"/>
        <c:crosses val="autoZero"/>
        <c:crossBetween val="between"/>
      </c:valAx>
    </c:plotArea>
    <c:legend>
      <c:legendPos val="r"/>
      <c:layout/>
      <c:overlay val="0"/>
    </c:legend>
    <c:plotVisOnly val="1"/>
    <c:dispBlanksAs val="gap"/>
    <c:showDLblsOverMax val="0"/>
  </c:chart>
  <c:externalData r:id="rId2">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3-01-22T12:35:55.557" idx="15">
    <p:pos x="3463" y="3336"/>
    <p:text>What would be the responsability of associate: i.e: consultants and participants in activities organized by OHCHR?</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3-01-22T12:37:43.517" idx="17">
    <p:pos x="2432" y="3502"/>
    <p:text>You may want to reformulate as the message is not clear to me</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3-01-21T15:51:01.208" idx="11">
    <p:pos x="4488" y="314"/>
    <p:text>We need to rethink how to reflect the quest for integration. It does not appear to do so. There seems to be some discrepancy between the titles and the contents.</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D2EF8465-01E5-4DB3-89E6-BF339FA489E0}" type="datetimeFigureOut">
              <a:rPr lang="en-GB" smtClean="0"/>
              <a:t>26/04/2013</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A79F00B6-4416-4314-A66F-4D45683C9F41}" type="slidenum">
              <a:rPr lang="en-GB" smtClean="0"/>
              <a:t>‹#›</a:t>
            </a:fld>
            <a:endParaRPr lang="en-GB"/>
          </a:p>
        </p:txBody>
      </p:sp>
    </p:spTree>
    <p:extLst>
      <p:ext uri="{BB962C8B-B14F-4D97-AF65-F5344CB8AC3E}">
        <p14:creationId xmlns:p14="http://schemas.microsoft.com/office/powerpoint/2010/main" val="6630033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B9B30225-0747-40A6-899C-E4476E8D5C02}" type="datetimeFigureOut">
              <a:rPr lang="en-GB" smtClean="0"/>
              <a:t>26/04/2013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F5E01116-F6B8-4008-8666-BEEADF04B037}" type="slidenum">
              <a:rPr lang="en-GB" smtClean="0"/>
              <a:t>‹#›</a:t>
            </a:fld>
            <a:endParaRPr lang="en-GB"/>
          </a:p>
        </p:txBody>
      </p:sp>
    </p:spTree>
    <p:extLst>
      <p:ext uri="{BB962C8B-B14F-4D97-AF65-F5344CB8AC3E}">
        <p14:creationId xmlns:p14="http://schemas.microsoft.com/office/powerpoint/2010/main" val="1110954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1</a:t>
            </a:fld>
            <a:endParaRPr lang="en-GB"/>
          </a:p>
        </p:txBody>
      </p:sp>
    </p:spTree>
    <p:extLst>
      <p:ext uri="{BB962C8B-B14F-4D97-AF65-F5344CB8AC3E}">
        <p14:creationId xmlns:p14="http://schemas.microsoft.com/office/powerpoint/2010/main" val="14061020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probably need to re-work this slide to make it more accessible to all staff through examples. See the OHCHR comments to UN Women basic course module 2 p. 4</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10</a:t>
            </a:fld>
            <a:endParaRPr lang="en-GB"/>
          </a:p>
        </p:txBody>
      </p:sp>
    </p:spTree>
    <p:extLst>
      <p:ext uri="{BB962C8B-B14F-4D97-AF65-F5344CB8AC3E}">
        <p14:creationId xmlns:p14="http://schemas.microsoft.com/office/powerpoint/2010/main" val="24098452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Need to further develop this and make it more concrete also</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11</a:t>
            </a:fld>
            <a:endParaRPr lang="en-GB"/>
          </a:p>
        </p:txBody>
      </p:sp>
    </p:spTree>
    <p:extLst>
      <p:ext uri="{BB962C8B-B14F-4D97-AF65-F5344CB8AC3E}">
        <p14:creationId xmlns:p14="http://schemas.microsoft.com/office/powerpoint/2010/main" val="25276091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12</a:t>
            </a:fld>
            <a:endParaRPr lang="en-GB"/>
          </a:p>
        </p:txBody>
      </p:sp>
    </p:spTree>
    <p:extLst>
      <p:ext uri="{BB962C8B-B14F-4D97-AF65-F5344CB8AC3E}">
        <p14:creationId xmlns:p14="http://schemas.microsoft.com/office/powerpoint/2010/main" val="18178698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13</a:t>
            </a:fld>
            <a:endParaRPr lang="en-GB"/>
          </a:p>
        </p:txBody>
      </p:sp>
    </p:spTree>
    <p:extLst>
      <p:ext uri="{BB962C8B-B14F-4D97-AF65-F5344CB8AC3E}">
        <p14:creationId xmlns:p14="http://schemas.microsoft.com/office/powerpoint/2010/main" val="2111320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B3334D2-0206-4A08-AFDC-27ECB84EDFB1}" type="slidenum">
              <a:rPr lang="en-US" smtClean="0"/>
              <a:pPr eaLnBrk="1" hangingPunct="1"/>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15</a:t>
            </a:fld>
            <a:endParaRPr lang="en-GB"/>
          </a:p>
        </p:txBody>
      </p:sp>
    </p:spTree>
    <p:extLst>
      <p:ext uri="{BB962C8B-B14F-4D97-AF65-F5344CB8AC3E}">
        <p14:creationId xmlns:p14="http://schemas.microsoft.com/office/powerpoint/2010/main" val="17911664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16</a:t>
            </a:fld>
            <a:endParaRPr lang="en-GB"/>
          </a:p>
        </p:txBody>
      </p:sp>
    </p:spTree>
    <p:extLst>
      <p:ext uri="{BB962C8B-B14F-4D97-AF65-F5344CB8AC3E}">
        <p14:creationId xmlns:p14="http://schemas.microsoft.com/office/powerpoint/2010/main" val="39010309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17</a:t>
            </a:fld>
            <a:endParaRPr lang="en-GB"/>
          </a:p>
        </p:txBody>
      </p:sp>
    </p:spTree>
    <p:extLst>
      <p:ext uri="{BB962C8B-B14F-4D97-AF65-F5344CB8AC3E}">
        <p14:creationId xmlns:p14="http://schemas.microsoft.com/office/powerpoint/2010/main" val="28180884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we will be developing the Gender Equality Strategic plan for 2014-17, I am wondering whether we should include some details about that there and also achievement from the 2012-13 plans. </a:t>
            </a:r>
          </a:p>
          <a:p>
            <a:endParaRPr lang="en-GB" dirty="0"/>
          </a:p>
          <a:p>
            <a:r>
              <a:rPr lang="en-US" dirty="0"/>
              <a:t>Provisions of the GESP </a:t>
            </a:r>
            <a:r>
              <a:rPr lang="en-US" dirty="0" smtClean="0"/>
              <a:t>(2012-13) applicable </a:t>
            </a:r>
            <a:r>
              <a:rPr lang="en-US" dirty="0"/>
              <a:t>to all OHCHR staff </a:t>
            </a:r>
          </a:p>
          <a:p>
            <a:r>
              <a:rPr lang="en-US" dirty="0" smtClean="0"/>
              <a:t>E-Performances</a:t>
            </a:r>
            <a:r>
              <a:rPr lang="en-US" dirty="0"/>
              <a:t>: 100% e-Performances for the 2013-14 cycle include at least one goal, action or success criteria related to the promotion of gender equality</a:t>
            </a:r>
          </a:p>
          <a:p>
            <a:endParaRPr lang="en-US" dirty="0"/>
          </a:p>
          <a:p>
            <a:r>
              <a:rPr lang="en-US" dirty="0"/>
              <a:t>Culture conducive to GE: Increased  number and percentage of FWA requests approved. As of April 2012: 15 approved for HRCSPD</a:t>
            </a:r>
          </a:p>
          <a:p>
            <a:endParaRPr lang="en-US" dirty="0"/>
          </a:p>
          <a:p>
            <a:r>
              <a:rPr lang="en-US" dirty="0"/>
              <a:t>Job openings and interviews: 100% OHCHR job openings as of Jan. 2013 include gender as competency. Panels ask questions to assess gender-sensitivity of candidates</a:t>
            </a:r>
          </a:p>
          <a:p>
            <a:endParaRPr lang="en-US" dirty="0"/>
          </a:p>
          <a:p>
            <a:r>
              <a:rPr lang="en-US" dirty="0"/>
              <a:t>Capacity building: on-line training on gender integration – ready by end 2013. To be made mandatory like the security training. </a:t>
            </a:r>
          </a:p>
          <a:p>
            <a:endParaRPr lang="en-US" dirty="0"/>
          </a:p>
          <a:p>
            <a:r>
              <a:rPr lang="en-US" dirty="0"/>
              <a:t>A gender perspective is systematically integrated in annual work plans (AWP) and reported on through Global Management Output 3 (gender perspective is integrated in all OHCHR policies, </a:t>
            </a:r>
            <a:r>
              <a:rPr lang="en-US" dirty="0" err="1"/>
              <a:t>programmes</a:t>
            </a:r>
            <a:r>
              <a:rPr lang="en-US" dirty="0"/>
              <a:t> and processes)</a:t>
            </a:r>
          </a:p>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18</a:t>
            </a:fld>
            <a:endParaRPr lang="en-GB"/>
          </a:p>
        </p:txBody>
      </p:sp>
    </p:spTree>
    <p:extLst>
      <p:ext uri="{BB962C8B-B14F-4D97-AF65-F5344CB8AC3E}">
        <p14:creationId xmlns:p14="http://schemas.microsoft.com/office/powerpoint/2010/main" val="17503927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t>[text from our intranet)</a:t>
            </a:r>
          </a:p>
          <a:p>
            <a:r>
              <a:rPr lang="en-US" sz="1000" dirty="0" smtClean="0"/>
              <a:t>The </a:t>
            </a:r>
            <a:r>
              <a:rPr lang="en-US" sz="1000" dirty="0"/>
              <a:t>Gender Equality Strategic Plan and gender integration generally is to be implemented by all OHCHR staff, at Headquarters and in field presences, supported by an office-wide gender architecture, which includes:</a:t>
            </a:r>
          </a:p>
          <a:p>
            <a:endParaRPr lang="en-US" sz="1000" dirty="0"/>
          </a:p>
          <a:p>
            <a:r>
              <a:rPr lang="en-US" sz="1000" dirty="0"/>
              <a:t>· The Women’s Human Rights and Gender Section (WRGS), which includes two full-time staff members dedicated to gender integration work (contact sterada@ohchr.org; psob@ohchr.org) </a:t>
            </a:r>
          </a:p>
          <a:p>
            <a:endParaRPr lang="en-US" sz="1000" dirty="0"/>
          </a:p>
          <a:p>
            <a:r>
              <a:rPr lang="en-US" sz="1000" dirty="0"/>
              <a:t>· Regional gender advisors, who are gender experts working in the New York Office (contact curryg@un.org ), the regional field offices (Central America, Middle East, West Africa), providing advice on the integration of women’s human rights and gender perspectives in OHCHR work internationally, regionally and nationally (contact francoise.roth@un.org.pa ; ndarwazeh@ohchr.org; aubinama@yahoo.fr)</a:t>
            </a:r>
          </a:p>
          <a:p>
            <a:endParaRPr lang="en-US" sz="1000" dirty="0"/>
          </a:p>
          <a:p>
            <a:r>
              <a:rPr lang="en-US" sz="1000" dirty="0"/>
              <a:t>· Gender Facilitators who are staff members at HQs, strategically placed in Branches, Divisions and the New York Office, and whose responsibilities include, inter alia, the facilitation of gender integration in their entity (updated list and </a:t>
            </a:r>
            <a:r>
              <a:rPr lang="en-US" sz="1000" dirty="0" err="1"/>
              <a:t>ToR</a:t>
            </a:r>
            <a:r>
              <a:rPr lang="en-US" sz="1000" dirty="0"/>
              <a:t>)</a:t>
            </a:r>
          </a:p>
          <a:p>
            <a:endParaRPr lang="en-US" sz="1000" dirty="0"/>
          </a:p>
          <a:p>
            <a:r>
              <a:rPr lang="en-US" sz="1000" dirty="0"/>
              <a:t>· Gender focal points, who are human rights officers working in field presences with full time or ad hoc responsibilities in gender integration </a:t>
            </a:r>
          </a:p>
          <a:p>
            <a:endParaRPr lang="en-US" sz="1000" dirty="0"/>
          </a:p>
          <a:p>
            <a:r>
              <a:rPr lang="en-US" sz="1000" dirty="0"/>
              <a:t>· Departmental Focal Points for Women, who are elected members of the Staff Committee, with responsibility for monitoring the advancement of women within the Secretariat (contact GMendozaSolorio@ohchr.org; mgbianchi@ohchr.org )</a:t>
            </a:r>
          </a:p>
          <a:p>
            <a:endParaRPr lang="en-US" sz="1000" dirty="0"/>
          </a:p>
          <a:p>
            <a:r>
              <a:rPr lang="en-US" sz="1000" dirty="0"/>
              <a:t>· The Senior Human Rights Adviser on Sexual Orientation and Gender Identity and other OHCHR colleagues with assigned responsibility for sexual orientation and gender identity-related human rights issues in New York, Geneva and the field (contact radcliffe@un.org) </a:t>
            </a:r>
          </a:p>
          <a:p>
            <a:endParaRPr lang="en-US" sz="1000" dirty="0"/>
          </a:p>
          <a:p>
            <a:endParaRPr lang="en-GB" sz="1000" dirty="0"/>
          </a:p>
        </p:txBody>
      </p:sp>
      <p:sp>
        <p:nvSpPr>
          <p:cNvPr id="4" name="Slide Number Placeholder 3"/>
          <p:cNvSpPr>
            <a:spLocks noGrp="1"/>
          </p:cNvSpPr>
          <p:nvPr>
            <p:ph type="sldNum" sz="quarter" idx="10"/>
          </p:nvPr>
        </p:nvSpPr>
        <p:spPr/>
        <p:txBody>
          <a:bodyPr/>
          <a:lstStyle/>
          <a:p>
            <a:fld id="{F5E01116-F6B8-4008-8666-BEEADF04B037}" type="slidenum">
              <a:rPr lang="en-GB" smtClean="0"/>
              <a:t>19</a:t>
            </a:fld>
            <a:endParaRPr lang="en-GB"/>
          </a:p>
        </p:txBody>
      </p:sp>
    </p:spTree>
    <p:extLst>
      <p:ext uri="{BB962C8B-B14F-4D97-AF65-F5344CB8AC3E}">
        <p14:creationId xmlns:p14="http://schemas.microsoft.com/office/powerpoint/2010/main" val="1479161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2</a:t>
            </a:fld>
            <a:endParaRPr lang="en-GB"/>
          </a:p>
        </p:txBody>
      </p:sp>
    </p:spTree>
    <p:extLst>
      <p:ext uri="{BB962C8B-B14F-4D97-AF65-F5344CB8AC3E}">
        <p14:creationId xmlns:p14="http://schemas.microsoft.com/office/powerpoint/2010/main" val="3112887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I think it would be better to have a slide where we can click and view sample language depending on whether we are manager, professional or GS staff, by Division. See sample language developed by Divisions.</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20</a:t>
            </a:fld>
            <a:endParaRPr lang="en-GB"/>
          </a:p>
        </p:txBody>
      </p:sp>
    </p:spTree>
    <p:extLst>
      <p:ext uri="{BB962C8B-B14F-4D97-AF65-F5344CB8AC3E}">
        <p14:creationId xmlns:p14="http://schemas.microsoft.com/office/powerpoint/2010/main" val="1346878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idem</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21</a:t>
            </a:fld>
            <a:endParaRPr lang="en-GB"/>
          </a:p>
        </p:txBody>
      </p:sp>
    </p:spTree>
    <p:extLst>
      <p:ext uri="{BB962C8B-B14F-4D97-AF65-F5344CB8AC3E}">
        <p14:creationId xmlns:p14="http://schemas.microsoft.com/office/powerpoint/2010/main" val="17168088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idem</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22</a:t>
            </a:fld>
            <a:endParaRPr lang="en-GB"/>
          </a:p>
        </p:txBody>
      </p:sp>
    </p:spTree>
    <p:extLst>
      <p:ext uri="{BB962C8B-B14F-4D97-AF65-F5344CB8AC3E}">
        <p14:creationId xmlns:p14="http://schemas.microsoft.com/office/powerpoint/2010/main" val="8650498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23</a:t>
            </a:fld>
            <a:endParaRPr lang="en-GB"/>
          </a:p>
        </p:txBody>
      </p:sp>
    </p:spTree>
    <p:extLst>
      <p:ext uri="{BB962C8B-B14F-4D97-AF65-F5344CB8AC3E}">
        <p14:creationId xmlns:p14="http://schemas.microsoft.com/office/powerpoint/2010/main" val="15012436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24</a:t>
            </a:fld>
            <a:endParaRPr lang="en-GB"/>
          </a:p>
        </p:txBody>
      </p:sp>
    </p:spTree>
    <p:extLst>
      <p:ext uri="{BB962C8B-B14F-4D97-AF65-F5344CB8AC3E}">
        <p14:creationId xmlns:p14="http://schemas.microsoft.com/office/powerpoint/2010/main" val="21494294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See presentation, simplified checklist and exercise on gender analysis prepared for the diplomats</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25</a:t>
            </a:fld>
            <a:endParaRPr lang="en-GB"/>
          </a:p>
        </p:txBody>
      </p:sp>
    </p:spTree>
    <p:extLst>
      <p:ext uri="{BB962C8B-B14F-4D97-AF65-F5344CB8AC3E}">
        <p14:creationId xmlns:p14="http://schemas.microsoft.com/office/powerpoint/2010/main" val="8490066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When gathering contextual information and information about specific human rights violations, the data collected should be sex- and</a:t>
            </a:r>
          </a:p>
          <a:p>
            <a:r>
              <a:rPr lang="en-US" dirty="0" smtClean="0"/>
              <a:t>age-disaggregated, and possibly disaggregated on the basis of other parameters relevant for the</a:t>
            </a:r>
          </a:p>
          <a:p>
            <a:r>
              <a:rPr lang="en-US" dirty="0" smtClean="0"/>
              <a:t>identification of potential discriminatory practices (e.g., ethnicity, religion, political affiliation).</a:t>
            </a:r>
          </a:p>
          <a:p>
            <a:r>
              <a:rPr lang="en-US" dirty="0" smtClean="0"/>
              <a:t>It is important to understand the links between gender and other social identities. Wherever possible,</a:t>
            </a:r>
          </a:p>
          <a:p>
            <a:r>
              <a:rPr lang="en-US" dirty="0" smtClean="0"/>
              <a:t>data disaggregated by these and other criteria should be collected. If religion or ethnicity is hidden from the analysis, biases can also remain undetected.</a:t>
            </a:r>
          </a:p>
          <a:p>
            <a:endParaRPr lang="en-US" dirty="0" smtClean="0"/>
          </a:p>
          <a:p>
            <a:r>
              <a:rPr lang="en-US" dirty="0" smtClean="0"/>
              <a:t>Where gender-specific information is not available, this gap is to be explicitly acknowledged. Field presences should remember to repeatedly request data disaggregated by sex and age from all the institutions and other sources providing information.</a:t>
            </a:r>
          </a:p>
          <a:p>
            <a:endParaRPr lang="en-US" dirty="0" smtClean="0"/>
          </a:p>
          <a:p>
            <a:r>
              <a:rPr lang="en-US" dirty="0" smtClean="0"/>
              <a:t>Many human rights violations affecting particularly women occur in the private sphere. It is important</a:t>
            </a:r>
          </a:p>
          <a:p>
            <a:r>
              <a:rPr lang="en-US" dirty="0" smtClean="0"/>
              <a:t>that methods for collecting information include that sphere as well.</a:t>
            </a:r>
          </a:p>
          <a:p>
            <a:endParaRPr lang="en-US" dirty="0" smtClean="0"/>
          </a:p>
          <a:p>
            <a:pPr marL="0" lvl="1">
              <a:buFont typeface="Arial" pitchFamily="34" charset="0"/>
              <a:buChar char="•"/>
              <a:defRPr/>
            </a:pPr>
            <a:r>
              <a:rPr lang="en-US" dirty="0"/>
              <a:t>Formal requests for information from governmental institutions;</a:t>
            </a:r>
          </a:p>
          <a:p>
            <a:pPr marL="0" lvl="1">
              <a:buFont typeface="Arial" pitchFamily="34" charset="0"/>
              <a:buChar char="•"/>
              <a:defRPr/>
            </a:pPr>
            <a:r>
              <a:rPr lang="en-US" dirty="0"/>
              <a:t>Legal research on protection gaps </a:t>
            </a:r>
          </a:p>
          <a:p>
            <a:pPr marL="0" lvl="1">
              <a:buFont typeface="Arial" pitchFamily="34" charset="0"/>
              <a:buChar char="•"/>
              <a:defRPr/>
            </a:pPr>
            <a:r>
              <a:rPr lang="en-GB" dirty="0"/>
              <a:t>Interviews and surveys (including with women alone);</a:t>
            </a:r>
          </a:p>
          <a:p>
            <a:pPr marL="0" lvl="1">
              <a:buFont typeface="Arial" pitchFamily="34" charset="0"/>
              <a:buChar char="•"/>
              <a:defRPr/>
            </a:pPr>
            <a:r>
              <a:rPr lang="en-US" dirty="0"/>
              <a:t>Mapping and research through NGOs</a:t>
            </a:r>
          </a:p>
          <a:p>
            <a:endParaRPr lang="en-GB" dirty="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76A67D8-9A4B-4D1B-AD7A-A18A37CCE354}" type="slidenum">
              <a:rPr lang="en-US" smtClean="0"/>
              <a:pPr eaLnBrk="1" hangingPunct="1"/>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When gathering contextual information and information about specific human rights violations, the data collected should be sex- and</a:t>
            </a:r>
          </a:p>
          <a:p>
            <a:r>
              <a:rPr lang="en-US" dirty="0" smtClean="0"/>
              <a:t>age-disaggregated, and possibly disaggregated on the basis of other parameters relevant for the</a:t>
            </a:r>
          </a:p>
          <a:p>
            <a:r>
              <a:rPr lang="en-US" dirty="0" smtClean="0"/>
              <a:t>identification of potential discriminatory practices (e.g., ethnicity, religion, political affiliation).</a:t>
            </a:r>
          </a:p>
          <a:p>
            <a:r>
              <a:rPr lang="en-US" dirty="0" smtClean="0"/>
              <a:t>It is important to understand the links between gender and other social identities. Wherever possible,</a:t>
            </a:r>
          </a:p>
          <a:p>
            <a:r>
              <a:rPr lang="en-US" dirty="0" smtClean="0"/>
              <a:t>data disaggregated by these and other criteria should be collected. If religion or ethnicity is hidden from the analysis, biases can also remain undetected.</a:t>
            </a:r>
          </a:p>
          <a:p>
            <a:endParaRPr lang="en-US" dirty="0" smtClean="0"/>
          </a:p>
          <a:p>
            <a:r>
              <a:rPr lang="en-US" dirty="0" smtClean="0"/>
              <a:t>Where gender-specific information is not available, this gap is to be explicitly acknowledged. Field presences should remember to repeatedly request data disaggregated by sex and age from all the institutions and other sources providing information.</a:t>
            </a:r>
          </a:p>
          <a:p>
            <a:endParaRPr lang="en-US" dirty="0" smtClean="0"/>
          </a:p>
          <a:p>
            <a:r>
              <a:rPr lang="en-US" dirty="0" smtClean="0"/>
              <a:t>Many human rights violations affecting particularly women occur in the private sphere. It is important</a:t>
            </a:r>
          </a:p>
          <a:p>
            <a:r>
              <a:rPr lang="en-US" dirty="0" smtClean="0"/>
              <a:t>that methods for collecting information include that sphere as well.</a:t>
            </a:r>
          </a:p>
          <a:p>
            <a:endParaRPr lang="en-US" dirty="0" smtClean="0"/>
          </a:p>
          <a:p>
            <a:pPr marL="685800" lvl="1">
              <a:buFont typeface="Arial" pitchFamily="34" charset="0"/>
              <a:buChar char="•"/>
              <a:defRPr/>
            </a:pPr>
            <a:r>
              <a:rPr lang="en-US" dirty="0" smtClean="0"/>
              <a:t>Formal requests for information from governmental institutions;</a:t>
            </a:r>
          </a:p>
          <a:p>
            <a:pPr marL="685800" lvl="1">
              <a:buFont typeface="Arial" pitchFamily="34" charset="0"/>
              <a:buChar char="•"/>
              <a:defRPr/>
            </a:pPr>
            <a:r>
              <a:rPr lang="en-US" dirty="0" smtClean="0"/>
              <a:t>Legal research on protection gaps </a:t>
            </a:r>
          </a:p>
          <a:p>
            <a:pPr marL="685800" lvl="1">
              <a:buFont typeface="Arial" pitchFamily="34" charset="0"/>
              <a:buChar char="•"/>
              <a:defRPr/>
            </a:pPr>
            <a:r>
              <a:rPr lang="en-GB" dirty="0" smtClean="0"/>
              <a:t>Interviews and surveys (including with women alone);</a:t>
            </a:r>
          </a:p>
          <a:p>
            <a:pPr marL="685800" lvl="1">
              <a:buFont typeface="Arial" pitchFamily="34" charset="0"/>
              <a:buChar char="•"/>
              <a:defRPr/>
            </a:pPr>
            <a:r>
              <a:rPr lang="en-US" dirty="0" smtClean="0"/>
              <a:t>Mapping and research through NGOs</a:t>
            </a:r>
          </a:p>
          <a:p>
            <a:endParaRPr lang="en-GB" dirty="0"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76A67D8-9A4B-4D1B-AD7A-A18A37CCE354}" type="slidenum">
              <a:rPr lang="en-US" smtClean="0"/>
              <a:pPr eaLnBrk="1" hangingPunct="1"/>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Women should be involved at all levels of reporting and decision-making.  But simply having more women in an organization is not enough to guarantee gender-sensitive reporting.  The choices made about what is reported and the way the report is written contributes to the promotion of gender equality or the lack thereof. It’s important for both not to be isolated in gender-based ghettos and to avoid any separation on gender lines in terms of who writes about what.  </a:t>
            </a:r>
          </a:p>
          <a:p>
            <a:r>
              <a:rPr lang="en-GB" dirty="0"/>
              <a:t> </a:t>
            </a:r>
          </a:p>
          <a:p>
            <a:r>
              <a:rPr lang="en-GB" dirty="0"/>
              <a:t>The same way as journalists, both female and male, can play a role in changing attitudes to women and gender-based stereotypes, reporting in a more institutional context can make a difference.</a:t>
            </a:r>
          </a:p>
          <a:p>
            <a:endParaRPr lang="en-GB" dirty="0"/>
          </a:p>
          <a:p>
            <a:endParaRPr lang="en-GB" dirty="0"/>
          </a:p>
          <a:p>
            <a:r>
              <a:rPr lang="en-GB" dirty="0"/>
              <a:t>One of the first things journalists are taught is that each story must answer the questions: WHAT, WHERE, WHEN, WHO, WHY and HOW.  The same device can be applied for practicing gender-sensitive reporting for the UN.</a:t>
            </a:r>
          </a:p>
          <a:p>
            <a:endParaRPr lang="en-GB" dirty="0"/>
          </a:p>
          <a:p>
            <a:r>
              <a:rPr lang="en-GB" dirty="0"/>
              <a:t>When writing a mission report, project report or documenting a situation (HR violation), always try to ask yourself the following questions.</a:t>
            </a:r>
          </a:p>
          <a:p>
            <a:r>
              <a:rPr lang="en-GB" dirty="0"/>
              <a:t> </a:t>
            </a:r>
          </a:p>
          <a:p>
            <a:endParaRPr lang="en-GB" dirty="0"/>
          </a:p>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28</a:t>
            </a:fld>
            <a:endParaRPr lang="en-GB"/>
          </a:p>
        </p:txBody>
      </p:sp>
    </p:spTree>
    <p:extLst>
      <p:ext uri="{BB962C8B-B14F-4D97-AF65-F5344CB8AC3E}">
        <p14:creationId xmlns:p14="http://schemas.microsoft.com/office/powerpoint/2010/main" val="14350113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Gender-sensitive reporting is not only about sources and content.  It is also about the language we use in writing reports. </a:t>
            </a:r>
          </a:p>
          <a:p>
            <a:r>
              <a:rPr lang="en-GB" dirty="0"/>
              <a:t> </a:t>
            </a:r>
          </a:p>
          <a:p>
            <a:r>
              <a:rPr lang="en-GB" dirty="0"/>
              <a:t>Language is a dynamic and socially-informed tool.  To be truly equal, women must be seen and heard to be equal.  This means eliminating language that misrepresents, excludes or offends women.  </a:t>
            </a:r>
          </a:p>
          <a:p>
            <a:r>
              <a:rPr lang="en-GB" dirty="0"/>
              <a:t> </a:t>
            </a:r>
          </a:p>
          <a:p>
            <a:r>
              <a:rPr lang="en-GB" dirty="0"/>
              <a:t>Careful use of language and images in reports will give a more accurate reflection of your audience or readership, and this can positively affect people’s consciousness over time.  </a:t>
            </a:r>
          </a:p>
          <a:p>
            <a:r>
              <a:rPr lang="en-GB" dirty="0"/>
              <a:t> </a:t>
            </a:r>
          </a:p>
          <a:p>
            <a:r>
              <a:rPr lang="en-GB" dirty="0"/>
              <a:t>As UN staff engaged in gender equality, you can be proactive in changing perceptions about people in a society by using new terms regularly, or explaining why a term has become negative and not acceptable to a group of people.</a:t>
            </a:r>
          </a:p>
          <a:p>
            <a:endParaRPr lang="en-GB" dirty="0"/>
          </a:p>
          <a:p>
            <a:r>
              <a:rPr lang="en-GB" dirty="0"/>
              <a:t>1) </a:t>
            </a:r>
            <a:r>
              <a:rPr lang="en-GB" b="1" dirty="0"/>
              <a:t>Avoid using “man” as a generic noun</a:t>
            </a:r>
            <a:endParaRPr lang="en-GB" dirty="0"/>
          </a:p>
          <a:p>
            <a:r>
              <a:rPr lang="en-GB" dirty="0"/>
              <a:t>The English language tends to use “man” as a generic noun.  It is as if men represent the whole human race.</a:t>
            </a:r>
          </a:p>
          <a:p>
            <a:endParaRPr lang="en-GB" b="1" dirty="0"/>
          </a:p>
          <a:p>
            <a:r>
              <a:rPr lang="en-GB" b="1" dirty="0"/>
              <a:t>2) Avoid using “he” as a generic pronoun</a:t>
            </a:r>
            <a:endParaRPr lang="en-GB" dirty="0"/>
          </a:p>
          <a:p>
            <a:r>
              <a:rPr lang="en-GB" dirty="0"/>
              <a:t> Unless the gender of the subject is known and is relevant to the context, avoid using “he” as a generic pronoun.  </a:t>
            </a:r>
          </a:p>
          <a:p>
            <a:endParaRPr lang="en-GB" dirty="0"/>
          </a:p>
          <a:p>
            <a:r>
              <a:rPr lang="en-GB" b="1" dirty="0"/>
              <a:t>3) Avoid associating men and women with certain professions</a:t>
            </a:r>
            <a:endParaRPr lang="en-GB" dirty="0"/>
          </a:p>
          <a:p>
            <a:r>
              <a:rPr lang="en-GB" dirty="0"/>
              <a:t>It’s common to associate men and women with certain professions. Try to use gender-neutral terms to name these professions.  </a:t>
            </a:r>
          </a:p>
          <a:p>
            <a:endParaRPr lang="en-GB" dirty="0"/>
          </a:p>
          <a:p>
            <a:r>
              <a:rPr lang="en-GB" b="1" dirty="0"/>
              <a:t>4) </a:t>
            </a:r>
            <a:r>
              <a:rPr lang="en-GB" b="1" dirty="0">
                <a:latin typeface="Arial" charset="0"/>
                <a:ea typeface="ＭＳ Ｐゴシック" pitchFamily="-108" charset="-128"/>
                <a:cs typeface="Arial" charset="0"/>
              </a:rPr>
              <a:t>Avoid the “woman and children” categorization as “vulnerable”</a:t>
            </a:r>
          </a:p>
          <a:p>
            <a:r>
              <a:rPr lang="en-GB" dirty="0"/>
              <a:t>Women constitute 50%of the world population and has to be acknowledge and analysed in all spheres of life. The categorization obscures the fact that different human rights guarantees may apply to women and to children and reinforces the historical tendency to make concerns for women’s HR, derivative of their roles as mothers, rather than recognizing their status as independent rights holders.</a:t>
            </a:r>
          </a:p>
          <a:p>
            <a:endParaRPr lang="en-GB" dirty="0"/>
          </a:p>
          <a:p>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29</a:t>
            </a:fld>
            <a:endParaRPr lang="en-GB"/>
          </a:p>
        </p:txBody>
      </p:sp>
    </p:spTree>
    <p:extLst>
      <p:ext uri="{BB962C8B-B14F-4D97-AF65-F5344CB8AC3E}">
        <p14:creationId xmlns:p14="http://schemas.microsoft.com/office/powerpoint/2010/main" val="2568173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Pls</a:t>
            </a:r>
            <a:r>
              <a:rPr lang="en-GB" dirty="0" smtClean="0"/>
              <a:t> see the content modules 1, 2, and 6 of the UN Women basic course on gender, as well as proposed timeframe in the Rapporteur’s report.</a:t>
            </a:r>
            <a:endParaRPr lang="en-GB" dirty="0"/>
          </a:p>
        </p:txBody>
      </p:sp>
      <p:sp>
        <p:nvSpPr>
          <p:cNvPr id="4" name="Slide Number Placeholder 3"/>
          <p:cNvSpPr>
            <a:spLocks noGrp="1"/>
          </p:cNvSpPr>
          <p:nvPr>
            <p:ph type="sldNum" sz="quarter" idx="10"/>
          </p:nvPr>
        </p:nvSpPr>
        <p:spPr/>
        <p:txBody>
          <a:bodyPr/>
          <a:lstStyle/>
          <a:p>
            <a:fld id="{F5E01116-F6B8-4008-8666-BEEADF04B037}" type="slidenum">
              <a:rPr lang="en-GB" smtClean="0"/>
              <a:t>3</a:t>
            </a:fld>
            <a:endParaRPr lang="en-GB"/>
          </a:p>
        </p:txBody>
      </p:sp>
    </p:spTree>
    <p:extLst>
      <p:ext uri="{BB962C8B-B14F-4D97-AF65-F5344CB8AC3E}">
        <p14:creationId xmlns:p14="http://schemas.microsoft.com/office/powerpoint/2010/main" val="31079882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CFE4BA5-8300-49D4-A333-9878267A2A1B}" type="slidenum">
              <a:rPr lang="en-US" smtClean="0"/>
              <a:pPr eaLnBrk="1" hangingPunct="1"/>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31</a:t>
            </a:fld>
            <a:endParaRPr lang="en-GB"/>
          </a:p>
        </p:txBody>
      </p:sp>
    </p:spTree>
    <p:extLst>
      <p:ext uri="{BB962C8B-B14F-4D97-AF65-F5344CB8AC3E}">
        <p14:creationId xmlns:p14="http://schemas.microsoft.com/office/powerpoint/2010/main" val="9014404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4</a:t>
            </a:fld>
            <a:endParaRPr lang="en-GB"/>
          </a:p>
        </p:txBody>
      </p:sp>
    </p:spTree>
    <p:extLst>
      <p:ext uri="{BB962C8B-B14F-4D97-AF65-F5344CB8AC3E}">
        <p14:creationId xmlns:p14="http://schemas.microsoft.com/office/powerpoint/2010/main" val="2872954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E01116-F6B8-4008-8666-BEEADF04B037}" type="slidenum">
              <a:rPr lang="en-GB" smtClean="0"/>
              <a:t>5</a:t>
            </a:fld>
            <a:endParaRPr lang="en-GB"/>
          </a:p>
        </p:txBody>
      </p:sp>
    </p:spTree>
    <p:extLst>
      <p:ext uri="{BB962C8B-B14F-4D97-AF65-F5344CB8AC3E}">
        <p14:creationId xmlns:p14="http://schemas.microsoft.com/office/powerpoint/2010/main" val="12458189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000" b="1" dirty="0" smtClean="0"/>
              <a:t>Why </a:t>
            </a:r>
            <a:r>
              <a:rPr lang="en-US" sz="1000" b="1" dirty="0" smtClean="0"/>
              <a:t>integrate gender? Moral </a:t>
            </a:r>
            <a:r>
              <a:rPr lang="en-US" sz="1000" b="1" dirty="0" smtClean="0"/>
              <a:t>imperative</a:t>
            </a:r>
          </a:p>
          <a:p>
            <a:endParaRPr lang="en-US" sz="1000" b="1" dirty="0" smtClean="0"/>
          </a:p>
          <a:p>
            <a:r>
              <a:rPr lang="en-US" sz="1000" b="1" dirty="0" smtClean="0"/>
              <a:t>Gender-discrimination costs life</a:t>
            </a:r>
          </a:p>
          <a:p>
            <a:endParaRPr lang="en-US" sz="1000" dirty="0" smtClean="0"/>
          </a:p>
          <a:p>
            <a:r>
              <a:rPr lang="en-US" sz="1000" dirty="0" smtClean="0"/>
              <a:t>Oxfam international study (2005) on consequences of tsunami in Aceh </a:t>
            </a:r>
          </a:p>
          <a:p>
            <a:r>
              <a:rPr lang="en-US" sz="1000" dirty="0" smtClean="0"/>
              <a:t>Death toll showing that the tragedy disproportionally affected women – up to 4 times more women dead than men</a:t>
            </a:r>
          </a:p>
          <a:p>
            <a:pPr>
              <a:buFontTx/>
              <a:buChar char="-"/>
            </a:pPr>
            <a:r>
              <a:rPr lang="en-US" sz="1000" dirty="0" smtClean="0"/>
              <a:t>Biological differences-- men generally physically stronger</a:t>
            </a:r>
          </a:p>
          <a:p>
            <a:pPr>
              <a:buFontTx/>
              <a:buChar char="-"/>
            </a:pPr>
            <a:r>
              <a:rPr lang="en-US" sz="1000" dirty="0" smtClean="0"/>
              <a:t>Socially constructed differences – men taught to swim, men where out fishing at sea, or on errands while women were indoors at home with the children on a Sunday morning, while many men were. Women looking after children at the time of the tidal wave were trying to save their children, while men away from the house were able to dedicate more of their efforts to saving themselves. Many of the men of the region had left to seek work elsewhere, while women stayed behind in their home community, which was almost completely wiped out by the wave.</a:t>
            </a:r>
          </a:p>
          <a:p>
            <a:endParaRPr lang="en-US" sz="1000" dirty="0" smtClean="0"/>
          </a:p>
          <a:p>
            <a:r>
              <a:rPr lang="en-US" sz="1000" dirty="0" smtClean="0"/>
              <a:t>Another </a:t>
            </a:r>
            <a:r>
              <a:rPr lang="en-US" sz="1000" dirty="0" smtClean="0"/>
              <a:t>example:</a:t>
            </a:r>
          </a:p>
          <a:p>
            <a:r>
              <a:rPr lang="en-GB" sz="1000" dirty="0" smtClean="0"/>
              <a:t>India’s 2011 census reveal that in the age group 0-6 years, the gender ratio is 914 girls to 1000 boys. Which means, for every 1000 boys, there are at least about 60-70 girls under the age of 6 years who were killed before or within 6 years after birth.]</a:t>
            </a:r>
          </a:p>
          <a:p>
            <a:endParaRPr lang="en-GB" sz="1000" dirty="0" smtClean="0"/>
          </a:p>
          <a:p>
            <a:r>
              <a:rPr lang="en-GB" sz="1000" dirty="0" smtClean="0"/>
              <a:t>Most gender-based discrimination in the world affect women, but there are cases where men are affected (e.g. gender disparity in education in Latin America in favour our girls – see e.g. in slide 8, or practice of canning of men in prison in East Asia</a:t>
            </a:r>
            <a:r>
              <a:rPr lang="en-GB" sz="1000" dirty="0" smtClean="0"/>
              <a:t>)</a:t>
            </a:r>
          </a:p>
          <a:p>
            <a:endParaRPr lang="en-GB" sz="1000" dirty="0"/>
          </a:p>
          <a:p>
            <a:r>
              <a:rPr lang="en-GB" sz="1000" dirty="0" smtClean="0"/>
              <a:t>If you have other examples, it might be good as OHCHR are not quite familiar with those.</a:t>
            </a:r>
            <a:endParaRPr lang="en-GB" sz="1000" dirty="0" smtClean="0"/>
          </a:p>
          <a:p>
            <a:r>
              <a:rPr lang="en-GB" sz="1000" dirty="0" smtClean="0"/>
              <a:t/>
            </a:r>
            <a:br>
              <a:rPr lang="en-GB" sz="1000" dirty="0" smtClean="0"/>
            </a:br>
            <a:r>
              <a:rPr lang="en-GB" sz="1000" b="1" dirty="0" smtClean="0"/>
              <a:t>Gender-based discrimination is often hidden</a:t>
            </a:r>
          </a:p>
          <a:p>
            <a:endParaRPr lang="en-GB" sz="1000" b="1" dirty="0" smtClean="0"/>
          </a:p>
          <a:p>
            <a:r>
              <a:rPr lang="en-GB" sz="1000" dirty="0" smtClean="0"/>
              <a:t>Gender-based discrimination is often indirect. This is when a requirement or condition that is neutral on its face adversely affects one of the sexes.</a:t>
            </a:r>
          </a:p>
          <a:p>
            <a:r>
              <a:rPr lang="en-GB" sz="1000" dirty="0" smtClean="0"/>
              <a:t>E.g. When part-time employees are treated less well than full-time employees (e.g. concerning pensions or holidays). Given that considerably more women than men are part-time employees, this is an indirect form of discrimination, which is prevalent in many countries.</a:t>
            </a:r>
          </a:p>
          <a:p>
            <a:endParaRPr lang="en-GB" dirty="0" smtClean="0"/>
          </a:p>
          <a:p>
            <a:endParaRPr lang="en-US" dirty="0"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E14839E-2966-47F2-962D-6A2D04006C0C}" type="slidenum">
              <a:rPr lang="en-US" smtClean="0"/>
              <a:pPr eaLnBrk="1" hangingPunct="1"/>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sz="1000" b="1" dirty="0" smtClean="0">
                <a:ea typeface="ＭＳ Ｐゴシック" pitchFamily="34" charset="-128"/>
                <a:cs typeface="Arial" charset="0"/>
              </a:rPr>
              <a:t>OHCHR’s mandate:</a:t>
            </a:r>
          </a:p>
          <a:p>
            <a:r>
              <a:rPr lang="fr-CH" sz="1000" dirty="0" smtClean="0">
                <a:ea typeface="ＭＳ Ｐゴシック" pitchFamily="34" charset="-128"/>
                <a:cs typeface="Arial" charset="0"/>
              </a:rPr>
              <a:t>For OHCHR, </a:t>
            </a:r>
            <a:r>
              <a:rPr lang="fr-CH" sz="1000" dirty="0" err="1" smtClean="0">
                <a:ea typeface="ＭＳ Ｐゴシック" pitchFamily="34" charset="-128"/>
                <a:cs typeface="Arial" charset="0"/>
              </a:rPr>
              <a:t>which</a:t>
            </a:r>
            <a:r>
              <a:rPr lang="fr-CH" sz="1000" dirty="0" smtClean="0">
                <a:ea typeface="ＭＳ Ｐゴシック" pitchFamily="34" charset="-128"/>
                <a:cs typeface="Arial" charset="0"/>
              </a:rPr>
              <a:t> mandate </a:t>
            </a:r>
            <a:r>
              <a:rPr lang="fr-CH" sz="1000" dirty="0" err="1" smtClean="0">
                <a:ea typeface="ＭＳ Ｐゴシック" pitchFamily="34" charset="-128"/>
                <a:cs typeface="Arial" charset="0"/>
              </a:rPr>
              <a:t>is</a:t>
            </a:r>
            <a:r>
              <a:rPr lang="fr-CH" sz="1000" dirty="0" smtClean="0">
                <a:ea typeface="ＭＳ Ｐゴシック" pitchFamily="34" charset="-128"/>
                <a:cs typeface="Arial" charset="0"/>
              </a:rPr>
              <a:t> to </a:t>
            </a:r>
            <a:r>
              <a:rPr lang="fr-CH" sz="1000" dirty="0" err="1" smtClean="0">
                <a:ea typeface="ＭＳ Ｐゴシック" pitchFamily="34" charset="-128"/>
                <a:cs typeface="Arial" charset="0"/>
              </a:rPr>
              <a:t>promote</a:t>
            </a:r>
            <a:r>
              <a:rPr lang="fr-CH" sz="1000" dirty="0" smtClean="0">
                <a:ea typeface="ＭＳ Ｐゴシック" pitchFamily="34" charset="-128"/>
                <a:cs typeface="Arial" charset="0"/>
              </a:rPr>
              <a:t> and </a:t>
            </a:r>
            <a:r>
              <a:rPr lang="fr-CH" sz="1000" dirty="0" err="1" smtClean="0">
                <a:ea typeface="ＭＳ Ｐゴシック" pitchFamily="34" charset="-128"/>
                <a:cs typeface="Arial" charset="0"/>
              </a:rPr>
              <a:t>protect</a:t>
            </a:r>
            <a:r>
              <a:rPr lang="fr-CH" sz="1000" dirty="0" smtClean="0">
                <a:ea typeface="ＭＳ Ｐゴシック" pitchFamily="34" charset="-128"/>
                <a:cs typeface="Arial" charset="0"/>
              </a:rPr>
              <a:t> all </a:t>
            </a:r>
            <a:r>
              <a:rPr lang="fr-CH" sz="1000" dirty="0" err="1" smtClean="0">
                <a:ea typeface="ＭＳ Ｐゴシック" pitchFamily="34" charset="-128"/>
                <a:cs typeface="Arial" charset="0"/>
              </a:rPr>
              <a:t>human</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rights</a:t>
            </a:r>
            <a:r>
              <a:rPr lang="fr-CH" sz="1000" dirty="0" smtClean="0">
                <a:ea typeface="ＭＳ Ｐゴシック" pitchFamily="34" charset="-128"/>
                <a:cs typeface="Arial" charset="0"/>
              </a:rPr>
              <a:t> for all people – </a:t>
            </a:r>
            <a:r>
              <a:rPr lang="fr-CH" sz="1000" dirty="0" err="1" smtClean="0">
                <a:ea typeface="ＭＳ Ｐゴシック" pitchFamily="34" charset="-128"/>
                <a:cs typeface="Arial" charset="0"/>
              </a:rPr>
              <a:t>women’s</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rights</a:t>
            </a:r>
            <a:r>
              <a:rPr lang="fr-CH" sz="1000" dirty="0" smtClean="0">
                <a:ea typeface="ＭＳ Ｐゴシック" pitchFamily="34" charset="-128"/>
                <a:cs typeface="Arial" charset="0"/>
              </a:rPr>
              <a:t> and </a:t>
            </a:r>
            <a:r>
              <a:rPr lang="fr-CH" sz="1000" dirty="0" err="1" smtClean="0">
                <a:ea typeface="ＭＳ Ｐゴシック" pitchFamily="34" charset="-128"/>
                <a:cs typeface="Arial" charset="0"/>
              </a:rPr>
              <a:t>gender</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equality</a:t>
            </a:r>
            <a:r>
              <a:rPr lang="fr-CH" sz="1000" dirty="0" smtClean="0">
                <a:ea typeface="ＭＳ Ｐゴシック" pitchFamily="34" charset="-128"/>
                <a:cs typeface="Arial" charset="0"/>
              </a:rPr>
              <a:t> are central. </a:t>
            </a:r>
            <a:r>
              <a:rPr lang="en-GB" sz="1000" dirty="0" smtClean="0">
                <a:ea typeface="ＭＳ Ｐゴシック" pitchFamily="34" charset="-128"/>
                <a:cs typeface="Arial" charset="0"/>
              </a:rPr>
              <a:t>Traditionally, OHCHR has been strong on women’s human rights as part of its mandate but not necessarily on integrating a gender perspective in all its work (</a:t>
            </a:r>
            <a:r>
              <a:rPr lang="en-GB" sz="1000" dirty="0" err="1" smtClean="0">
                <a:ea typeface="ＭＳ Ｐゴシック" pitchFamily="34" charset="-128"/>
                <a:cs typeface="Arial" charset="0"/>
              </a:rPr>
              <a:t>cf</a:t>
            </a:r>
            <a:r>
              <a:rPr lang="en-GB" sz="1000" dirty="0" smtClean="0">
                <a:ea typeface="ＭＳ Ｐゴシック" pitchFamily="34" charset="-128"/>
                <a:cs typeface="Arial" charset="0"/>
              </a:rPr>
              <a:t> 2009 audit results)</a:t>
            </a:r>
          </a:p>
          <a:p>
            <a:endParaRPr lang="en-GB" sz="1000" b="1" dirty="0" smtClean="0">
              <a:ea typeface="ＭＳ Ｐゴシック" pitchFamily="34" charset="-128"/>
              <a:cs typeface="Arial" charset="0"/>
            </a:endParaRPr>
          </a:p>
          <a:p>
            <a:r>
              <a:rPr lang="fr-CH" sz="1000" b="1" dirty="0" err="1" smtClean="0">
                <a:ea typeface="ＭＳ Ｐゴシック" pitchFamily="34" charset="-128"/>
                <a:cs typeface="Arial" charset="0"/>
              </a:rPr>
              <a:t>HC’s</a:t>
            </a:r>
            <a:r>
              <a:rPr lang="fr-CH" sz="1000" b="1" dirty="0" smtClean="0">
                <a:ea typeface="ＭＳ Ｐゴシック" pitchFamily="34" charset="-128"/>
                <a:cs typeface="Arial" charset="0"/>
              </a:rPr>
              <a:t> </a:t>
            </a:r>
            <a:r>
              <a:rPr lang="fr-CH" sz="1000" b="1" dirty="0" err="1" smtClean="0">
                <a:ea typeface="ＭＳ Ｐゴシック" pitchFamily="34" charset="-128"/>
                <a:cs typeface="Arial" charset="0"/>
              </a:rPr>
              <a:t>commitment</a:t>
            </a:r>
            <a:r>
              <a:rPr lang="fr-CH" sz="1000" b="1" dirty="0" smtClean="0">
                <a:ea typeface="ＭＳ Ｐゴシック" pitchFamily="34" charset="-128"/>
                <a:cs typeface="Arial" charset="0"/>
              </a:rPr>
              <a:t>: </a:t>
            </a:r>
          </a:p>
          <a:p>
            <a:r>
              <a:rPr lang="fr-CH" sz="1000" dirty="0" smtClean="0">
                <a:ea typeface="ＭＳ Ｐゴシック" pitchFamily="34" charset="-128"/>
                <a:cs typeface="Arial" charset="0"/>
              </a:rPr>
              <a:t>The UN Charter </a:t>
            </a:r>
            <a:r>
              <a:rPr lang="fr-CH" sz="1000" dirty="0" err="1" smtClean="0">
                <a:ea typeface="ＭＳ Ｐゴシック" pitchFamily="34" charset="-128"/>
                <a:cs typeface="Arial" charset="0"/>
              </a:rPr>
              <a:t>recognizes</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human</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rights</a:t>
            </a:r>
            <a:r>
              <a:rPr lang="fr-CH" sz="1000" dirty="0" smtClean="0">
                <a:ea typeface="ＭＳ Ｐゴシック" pitchFamily="34" charset="-128"/>
                <a:cs typeface="Arial" charset="0"/>
              </a:rPr>
              <a:t> and </a:t>
            </a:r>
            <a:r>
              <a:rPr lang="fr-CH" sz="1000" dirty="0" err="1" smtClean="0">
                <a:ea typeface="ＭＳ Ｐゴシック" pitchFamily="34" charset="-128"/>
                <a:cs typeface="Arial" charset="0"/>
              </a:rPr>
              <a:t>fundamental</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freedoms</a:t>
            </a:r>
            <a:r>
              <a:rPr lang="fr-CH" sz="1000" dirty="0" smtClean="0">
                <a:ea typeface="ＭＳ Ｐゴシック" pitchFamily="34" charset="-128"/>
                <a:cs typeface="Arial" charset="0"/>
              </a:rPr>
              <a:t> to all «</a:t>
            </a:r>
            <a:r>
              <a:rPr lang="fr-CH" sz="1000" dirty="0" err="1" smtClean="0">
                <a:ea typeface="ＭＳ Ｐゴシック" pitchFamily="34" charset="-128"/>
                <a:cs typeface="Arial" charset="0"/>
              </a:rPr>
              <a:t>without</a:t>
            </a:r>
            <a:r>
              <a:rPr lang="fr-CH" sz="1000" dirty="0" smtClean="0">
                <a:ea typeface="ＭＳ Ｐゴシック" pitchFamily="34" charset="-128"/>
                <a:cs typeface="Arial" charset="0"/>
              </a:rPr>
              <a:t> distinction of </a:t>
            </a:r>
            <a:r>
              <a:rPr lang="fr-CH" sz="1000" dirty="0" err="1" smtClean="0">
                <a:ea typeface="ＭＳ Ｐゴシック" pitchFamily="34" charset="-128"/>
                <a:cs typeface="Arial" charset="0"/>
              </a:rPr>
              <a:t>sex</a:t>
            </a:r>
            <a:r>
              <a:rPr lang="fr-CH" sz="1000" dirty="0" smtClean="0">
                <a:ea typeface="ＭＳ Ｐゴシック" pitchFamily="34" charset="-128"/>
                <a:cs typeface="Arial" charset="0"/>
              </a:rPr>
              <a:t> [race, </a:t>
            </a:r>
            <a:r>
              <a:rPr lang="fr-CH" sz="1000" dirty="0" err="1" smtClean="0">
                <a:ea typeface="ＭＳ Ｐゴシック" pitchFamily="34" charset="-128"/>
                <a:cs typeface="Arial" charset="0"/>
              </a:rPr>
              <a:t>ethnicity</a:t>
            </a:r>
            <a:r>
              <a:rPr lang="fr-CH" sz="1000" dirty="0" smtClean="0">
                <a:ea typeface="ＭＳ Ｐゴシック" pitchFamily="34" charset="-128"/>
                <a:cs typeface="Arial" charset="0"/>
              </a:rPr>
              <a:t>, etc.] </a:t>
            </a:r>
          </a:p>
          <a:p>
            <a:r>
              <a:rPr lang="fr-CH" sz="1000" dirty="0" err="1" smtClean="0">
                <a:ea typeface="ＭＳ Ｐゴシック" pitchFamily="34" charset="-128"/>
                <a:cs typeface="Arial" charset="0"/>
              </a:rPr>
              <a:t>Likewise</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most</a:t>
            </a:r>
            <a:r>
              <a:rPr lang="fr-CH" sz="1000" dirty="0" smtClean="0">
                <a:ea typeface="ＭＳ Ｐゴシック" pitchFamily="34" charset="-128"/>
                <a:cs typeface="Arial" charset="0"/>
              </a:rPr>
              <a:t> of </a:t>
            </a:r>
            <a:r>
              <a:rPr lang="fr-CH" sz="1000" dirty="0" err="1" smtClean="0">
                <a:ea typeface="ＭＳ Ｐゴシック" pitchFamily="34" charset="-128"/>
                <a:cs typeface="Arial" charset="0"/>
              </a:rPr>
              <a:t>our</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Deparments</a:t>
            </a:r>
            <a:r>
              <a:rPr lang="fr-CH" sz="1000" dirty="0" smtClean="0">
                <a:ea typeface="ＭＳ Ｐゴシック" pitchFamily="34" charset="-128"/>
                <a:cs typeface="Arial" charset="0"/>
              </a:rPr>
              <a:t>/Offices’ mandate </a:t>
            </a:r>
            <a:r>
              <a:rPr lang="fr-CH" sz="1000" dirty="0" err="1" smtClean="0">
                <a:ea typeface="ＭＳ Ｐゴシック" pitchFamily="34" charset="-128"/>
                <a:cs typeface="Arial" charset="0"/>
              </a:rPr>
              <a:t>contains</a:t>
            </a:r>
            <a:r>
              <a:rPr lang="fr-CH" sz="1000" dirty="0" smtClean="0">
                <a:ea typeface="ＭＳ Ｐゴシック" pitchFamily="34" charset="-128"/>
                <a:cs typeface="Arial" charset="0"/>
              </a:rPr>
              <a:t> a </a:t>
            </a:r>
            <a:r>
              <a:rPr lang="fr-CH" sz="1000" dirty="0" err="1" smtClean="0">
                <a:ea typeface="ＭＳ Ｐゴシック" pitchFamily="34" charset="-128"/>
                <a:cs typeface="Arial" charset="0"/>
              </a:rPr>
              <a:t>gender</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element</a:t>
            </a:r>
            <a:r>
              <a:rPr lang="fr-CH" sz="1000" dirty="0" smtClean="0">
                <a:ea typeface="ＭＳ Ｐゴシック" pitchFamily="34" charset="-128"/>
                <a:cs typeface="Arial" charset="0"/>
              </a:rPr>
              <a:t>. So no </a:t>
            </a:r>
            <a:r>
              <a:rPr lang="fr-CH" sz="1000" dirty="0" err="1" smtClean="0">
                <a:ea typeface="ＭＳ Ｐゴシック" pitchFamily="34" charset="-128"/>
                <a:cs typeface="Arial" charset="0"/>
              </a:rPr>
              <a:t>matter</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where</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we</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work</a:t>
            </a:r>
            <a:r>
              <a:rPr lang="fr-CH" sz="1000" dirty="0" smtClean="0">
                <a:ea typeface="ＭＳ Ｐゴシック" pitchFamily="34" charset="-128"/>
                <a:cs typeface="Arial" charset="0"/>
              </a:rPr>
              <a:t>, in the substantive area or in management, </a:t>
            </a:r>
            <a:r>
              <a:rPr lang="fr-CH" sz="1000" dirty="0" err="1" smtClean="0">
                <a:ea typeface="ＭＳ Ｐゴシック" pitchFamily="34" charset="-128"/>
                <a:cs typeface="Arial" charset="0"/>
              </a:rPr>
              <a:t>we</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ought</a:t>
            </a:r>
            <a:r>
              <a:rPr lang="fr-CH" sz="1000" dirty="0" smtClean="0">
                <a:ea typeface="ＭＳ Ｐゴシック" pitchFamily="34" charset="-128"/>
                <a:cs typeface="Arial" charset="0"/>
              </a:rPr>
              <a:t> to </a:t>
            </a:r>
            <a:r>
              <a:rPr lang="fr-CH" sz="1000" dirty="0" err="1" smtClean="0">
                <a:ea typeface="ＭＳ Ｐゴシック" pitchFamily="34" charset="-128"/>
                <a:cs typeface="Arial" charset="0"/>
              </a:rPr>
              <a:t>contribute</a:t>
            </a:r>
            <a:r>
              <a:rPr lang="fr-CH" sz="1000" dirty="0" smtClean="0">
                <a:ea typeface="ＭＳ Ｐゴシック" pitchFamily="34" charset="-128"/>
                <a:cs typeface="Arial" charset="0"/>
              </a:rPr>
              <a:t> to the mandate of </a:t>
            </a:r>
            <a:r>
              <a:rPr lang="fr-CH" sz="1000" dirty="0" err="1" smtClean="0">
                <a:ea typeface="ＭＳ Ｐゴシック" pitchFamily="34" charset="-128"/>
                <a:cs typeface="Arial" charset="0"/>
              </a:rPr>
              <a:t>our</a:t>
            </a:r>
            <a:r>
              <a:rPr lang="fr-CH" sz="1000" dirty="0" smtClean="0">
                <a:ea typeface="ＭＳ Ｐゴシック" pitchFamily="34" charset="-128"/>
                <a:cs typeface="Arial" charset="0"/>
              </a:rPr>
              <a:t> </a:t>
            </a:r>
            <a:r>
              <a:rPr lang="fr-CH" sz="1000" dirty="0" err="1" smtClean="0">
                <a:ea typeface="ＭＳ Ｐゴシック" pitchFamily="34" charset="-128"/>
                <a:cs typeface="Arial" charset="0"/>
              </a:rPr>
              <a:t>organization</a:t>
            </a:r>
            <a:r>
              <a:rPr lang="fr-CH" sz="1000" dirty="0" smtClean="0">
                <a:ea typeface="ＭＳ Ｐゴシック" pitchFamily="34" charset="-128"/>
                <a:cs typeface="Arial" charset="0"/>
              </a:rPr>
              <a:t>. </a:t>
            </a:r>
          </a:p>
          <a:p>
            <a:endParaRPr lang="en-GB" sz="1000" b="1" dirty="0" smtClean="0">
              <a:ea typeface="ＭＳ Ｐゴシック" pitchFamily="34" charset="-128"/>
              <a:cs typeface="Arial" charset="0"/>
            </a:endParaRPr>
          </a:p>
          <a:p>
            <a:r>
              <a:rPr lang="en-GB" sz="1000" b="1" dirty="0" smtClean="0">
                <a:ea typeface="ＭＳ Ｐゴシック" pitchFamily="34" charset="-128"/>
                <a:cs typeface="Arial" charset="0"/>
              </a:rPr>
              <a:t>UN commitment</a:t>
            </a:r>
          </a:p>
          <a:p>
            <a:r>
              <a:rPr lang="en-GB" sz="1000" dirty="0" smtClean="0">
                <a:ea typeface="ＭＳ Ｐゴシック" pitchFamily="34" charset="-128"/>
                <a:cs typeface="Arial" charset="0"/>
              </a:rPr>
              <a:t>In terms of gender mainstreaming, the UN System-Action Plan on gender equality and the empowerment of women</a:t>
            </a:r>
            <a:r>
              <a:rPr lang="en-US" sz="1000" dirty="0" smtClean="0">
                <a:ea typeface="ＭＳ Ｐゴシック" pitchFamily="34" charset="-128"/>
                <a:cs typeface="Arial" charset="0"/>
              </a:rPr>
              <a:t> (called “UN SWAP”)  was adopted on April 2012 by the CEB for coordination as a mean to operationalize General Assembly commitments on gender equality in the UN system.  With the UN SWAP, the UN has – for the first time - a set of common measures with which to measure progress in gender mainstreaming. All UN entities are required to comply and report on 11 indicators related to gender. </a:t>
            </a:r>
          </a:p>
          <a:p>
            <a:endParaRPr lang="en-US" sz="1000" dirty="0" smtClean="0">
              <a:ea typeface="ＭＳ Ｐゴシック" pitchFamily="34" charset="-128"/>
              <a:cs typeface="Arial" charset="0"/>
            </a:endParaRPr>
          </a:p>
          <a:p>
            <a:r>
              <a:rPr lang="en-US" sz="1000" b="1" dirty="0" smtClean="0">
                <a:ea typeface="ＭＳ Ｐゴシック" pitchFamily="34" charset="-128"/>
                <a:cs typeface="Arial" charset="0"/>
              </a:rPr>
              <a:t>HC commitment </a:t>
            </a:r>
            <a:br>
              <a:rPr lang="en-US" sz="1000" b="1" dirty="0" smtClean="0">
                <a:ea typeface="ＭＳ Ｐゴシック" pitchFamily="34" charset="-128"/>
                <a:cs typeface="Arial" charset="0"/>
              </a:rPr>
            </a:br>
            <a:r>
              <a:rPr lang="en-US" sz="1000" dirty="0" smtClean="0">
                <a:ea typeface="ＭＳ Ｐゴシック" pitchFamily="34" charset="-128"/>
                <a:cs typeface="Arial" charset="0"/>
              </a:rPr>
              <a:t>In 2011, the HC signed off on the Gender Equality Policy as a way to reaffirm the Office’s commitment towards gender equality. The Policy is accompanied by an implementation plan, the Gender Equality Strategic Plan (2012-13).</a:t>
            </a:r>
          </a:p>
          <a:p>
            <a:r>
              <a:rPr lang="en-GB" sz="1000" dirty="0" smtClean="0">
                <a:ea typeface="ＭＳ Ｐゴシック" pitchFamily="34" charset="-128"/>
                <a:cs typeface="Arial" charset="0"/>
              </a:rPr>
              <a:t>In addition, the implementation of the UN SWAP and full compliance with its baseline reporting requirements was included in the 2013 Senior Manager’s Compact for all heads of Secretariat departments and offices, with a view to accelerate the agenda for achieving gender equality and the empowerment of women. </a:t>
            </a:r>
            <a:endParaRPr lang="en-US" sz="1000" b="1" dirty="0" smtClean="0">
              <a:ea typeface="ＭＳ Ｐゴシック" pitchFamily="34" charset="-128"/>
              <a:cs typeface="Arial" charset="0"/>
            </a:endParaRPr>
          </a:p>
          <a:p>
            <a:endParaRPr lang="fr-CH" sz="1000" dirty="0" smtClean="0">
              <a:ea typeface="ＭＳ Ｐゴシック" pitchFamily="34" charset="-128"/>
              <a:cs typeface="Arial" charset="0"/>
            </a:endParaRPr>
          </a:p>
          <a:p>
            <a:r>
              <a:rPr lang="en-US" sz="1000" b="1" dirty="0" smtClean="0">
                <a:ea typeface="ＭＳ Ｐゴシック" pitchFamily="34" charset="-128"/>
                <a:cs typeface="Arial" charset="0"/>
              </a:rPr>
              <a:t>Donors requirement</a:t>
            </a:r>
            <a:endParaRPr lang="en-GB" sz="1000" b="1" dirty="0" smtClean="0">
              <a:ea typeface="ＭＳ Ｐゴシック" pitchFamily="34" charset="-128"/>
              <a:cs typeface="Arial" charset="0"/>
            </a:endParaRPr>
          </a:p>
          <a:p>
            <a:r>
              <a:rPr lang="en-GB" sz="1000" dirty="0" smtClean="0">
                <a:ea typeface="ＭＳ Ｐゴシック" pitchFamily="34" charset="-128"/>
                <a:cs typeface="Arial" charset="0"/>
              </a:rPr>
              <a:t>Times of crisis, donors are particularly vigilant to aid effectiveness. Studies have proved that taking gender into account makes aid more effective, in particular in the human rights, humanitarian and development field. SIDA now only funding projects in certain organizational such as OCHA that are gender-sensitive.</a:t>
            </a:r>
            <a:endParaRPr lang="en-US" sz="1000" dirty="0" smtClean="0">
              <a:ea typeface="ＭＳ Ｐゴシック" pitchFamily="34" charset="-128"/>
              <a:cs typeface="Arial" charset="0"/>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FEDFF2A-75C8-4042-B023-0C54FA03F1C2}" type="slidenum">
              <a:rPr lang="en-US" smtClean="0"/>
              <a:pPr eaLnBrk="1" hangingPunct="1"/>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r>
              <a:rPr lang="en-US" sz="1000" b="1" dirty="0" smtClean="0"/>
              <a:t>Gender is different from sex</a:t>
            </a:r>
          </a:p>
          <a:p>
            <a:pPr>
              <a:defRPr/>
            </a:pPr>
            <a:r>
              <a:rPr lang="en-US" sz="1000" dirty="0" smtClean="0"/>
              <a:t>Sex: biological differences between men and women</a:t>
            </a:r>
          </a:p>
          <a:p>
            <a:pPr>
              <a:defRPr/>
            </a:pPr>
            <a:r>
              <a:rPr lang="en-US" sz="1000" dirty="0" smtClean="0"/>
              <a:t>Gender: socially constructed identities, attributes and roles assigned to men and women based on these biological differences. Oftentimes, this results in a hierarchical relationship, at the disadvantage of women</a:t>
            </a:r>
          </a:p>
          <a:p>
            <a:pPr>
              <a:defRPr/>
            </a:pPr>
            <a:r>
              <a:rPr lang="en-US" sz="1000" dirty="0" smtClean="0"/>
              <a:t>We often see in administrative forms (even in the UN – see recent PPMES questionnaire on planning), “gender” when they want to know whether you are male or female. “Sex” should be used instead as they are not interested in your socially constructed identities but rather what you biologically are.</a:t>
            </a:r>
          </a:p>
          <a:p>
            <a:pPr>
              <a:defRPr/>
            </a:pPr>
            <a:r>
              <a:rPr lang="en-US" sz="1000" b="1" dirty="0" smtClean="0"/>
              <a:t>Gender is different from women</a:t>
            </a:r>
          </a:p>
          <a:p>
            <a:pPr>
              <a:defRPr/>
            </a:pPr>
            <a:r>
              <a:rPr lang="en-US" sz="1000" dirty="0" smtClean="0"/>
              <a:t>In many context, including in the UN, “gender” is understood by many as “women”</a:t>
            </a:r>
          </a:p>
          <a:p>
            <a:pPr>
              <a:defRPr/>
            </a:pPr>
            <a:r>
              <a:rPr lang="en-US" sz="1000" dirty="0" smtClean="0"/>
              <a:t>For example, the first thing that comes to mind for many when we talk about “gender mainstreaming” in the UN, is the efforts to raise the number of women among staff, in particular at management level. </a:t>
            </a:r>
          </a:p>
          <a:p>
            <a:pPr marL="228600" indent="-228600">
              <a:defRPr/>
            </a:pPr>
            <a:r>
              <a:rPr lang="fr-FR" sz="1000" dirty="0" smtClean="0">
                <a:ea typeface="ＭＳ Ｐゴシック" pitchFamily="34" charset="-128"/>
              </a:rPr>
              <a:t>In OHCHR, 64% of OHCHR </a:t>
            </a:r>
            <a:r>
              <a:rPr lang="fr-FR" sz="1000" dirty="0" err="1" smtClean="0">
                <a:ea typeface="ＭＳ Ｐゴシック" pitchFamily="34" charset="-128"/>
              </a:rPr>
              <a:t>regular</a:t>
            </a:r>
            <a:r>
              <a:rPr lang="fr-FR" sz="1000" dirty="0" smtClean="0">
                <a:ea typeface="ＭＳ Ｐゴシック" pitchFamily="34" charset="-128"/>
              </a:rPr>
              <a:t> staff are </a:t>
            </a:r>
            <a:r>
              <a:rPr lang="fr-FR" sz="1000" dirty="0" err="1" smtClean="0">
                <a:ea typeface="ＭＳ Ｐゴシック" pitchFamily="34" charset="-128"/>
              </a:rPr>
              <a:t>female</a:t>
            </a:r>
            <a:r>
              <a:rPr lang="fr-FR" sz="1000" dirty="0" smtClean="0">
                <a:ea typeface="ＭＳ Ｐゴシック" pitchFamily="34" charset="-128"/>
              </a:rPr>
              <a:t> (Jan 2013 figures)</a:t>
            </a:r>
          </a:p>
          <a:p>
            <a:pPr marL="228600" indent="-228600">
              <a:buFontTx/>
              <a:buChar char="-"/>
              <a:defRPr/>
            </a:pPr>
            <a:r>
              <a:rPr lang="fr-FR" sz="1000" dirty="0" err="1" smtClean="0">
                <a:ea typeface="ＭＳ Ｐゴシック" pitchFamily="34" charset="-128"/>
              </a:rPr>
              <a:t>Many</a:t>
            </a:r>
            <a:r>
              <a:rPr lang="fr-FR" sz="1000" dirty="0" smtClean="0">
                <a:ea typeface="ＭＳ Ｐゴシック" pitchFamily="34" charset="-128"/>
              </a:rPr>
              <a:t> more </a:t>
            </a:r>
            <a:r>
              <a:rPr lang="fr-FR" sz="1000" dirty="0" err="1" smtClean="0">
                <a:ea typeface="ＭＳ Ｐゴシック" pitchFamily="34" charset="-128"/>
              </a:rPr>
              <a:t>women</a:t>
            </a:r>
            <a:r>
              <a:rPr lang="fr-FR" sz="1000" dirty="0" smtClean="0">
                <a:ea typeface="ＭＳ Ｐゴシック" pitchFamily="34" charset="-128"/>
              </a:rPr>
              <a:t> up to P4 (76% of P2, 64% of P3, 60%P4 and 49% of P5)</a:t>
            </a:r>
          </a:p>
          <a:p>
            <a:pPr marL="228600" indent="-228600">
              <a:buFontTx/>
              <a:buChar char="-"/>
              <a:defRPr/>
            </a:pPr>
            <a:r>
              <a:rPr lang="fr-FR" sz="1000" dirty="0" smtClean="0">
                <a:ea typeface="ＭＳ Ｐゴシック" pitchFamily="34" charset="-128"/>
              </a:rPr>
              <a:t>More men </a:t>
            </a:r>
            <a:r>
              <a:rPr lang="fr-FR" sz="1000" dirty="0" err="1" smtClean="0">
                <a:ea typeface="ＭＳ Ｐゴシック" pitchFamily="34" charset="-128"/>
              </a:rPr>
              <a:t>at</a:t>
            </a:r>
            <a:r>
              <a:rPr lang="fr-FR" sz="1000" dirty="0" smtClean="0">
                <a:ea typeface="ＭＳ Ｐゴシック" pitchFamily="34" charset="-128"/>
              </a:rPr>
              <a:t> D1 and D2 (33% </a:t>
            </a:r>
            <a:r>
              <a:rPr lang="fr-FR" sz="1000" dirty="0" err="1" smtClean="0">
                <a:ea typeface="ＭＳ Ｐゴシック" pitchFamily="34" charset="-128"/>
              </a:rPr>
              <a:t>bottle</a:t>
            </a:r>
            <a:r>
              <a:rPr lang="fr-FR" sz="1000" dirty="0" smtClean="0">
                <a:ea typeface="ＭＳ Ｐゴシック" pitchFamily="34" charset="-128"/>
              </a:rPr>
              <a:t> neck </a:t>
            </a:r>
            <a:r>
              <a:rPr lang="fr-FR" sz="1000" dirty="0" err="1" smtClean="0">
                <a:ea typeface="ＭＳ Ｐゴシック" pitchFamily="34" charset="-128"/>
              </a:rPr>
              <a:t>with</a:t>
            </a:r>
            <a:r>
              <a:rPr lang="fr-FR" sz="1000" dirty="0" smtClean="0">
                <a:ea typeface="ＭＳ Ｐゴシック" pitchFamily="34" charset="-128"/>
              </a:rPr>
              <a:t> few positions)</a:t>
            </a:r>
          </a:p>
          <a:p>
            <a:pPr marL="228600" indent="-228600">
              <a:buFontTx/>
              <a:buChar char="-"/>
              <a:defRPr/>
            </a:pPr>
            <a:r>
              <a:rPr lang="fr-FR" sz="1000" dirty="0" err="1" smtClean="0">
                <a:ea typeface="ＭＳ Ｐゴシック" pitchFamily="34" charset="-128"/>
              </a:rPr>
              <a:t>Parity</a:t>
            </a:r>
            <a:r>
              <a:rPr lang="fr-FR" sz="1000" dirty="0" smtClean="0">
                <a:ea typeface="ＭＳ Ｐゴシック" pitchFamily="34" charset="-128"/>
              </a:rPr>
              <a:t> </a:t>
            </a:r>
            <a:r>
              <a:rPr lang="fr-FR" sz="1000" dirty="0" err="1" smtClean="0">
                <a:ea typeface="ＭＳ Ｐゴシック" pitchFamily="34" charset="-128"/>
              </a:rPr>
              <a:t>at</a:t>
            </a:r>
            <a:r>
              <a:rPr lang="fr-FR" sz="1000" dirty="0" smtClean="0">
                <a:ea typeface="ＭＳ Ｐゴシック" pitchFamily="34" charset="-128"/>
              </a:rPr>
              <a:t> ASG </a:t>
            </a:r>
            <a:r>
              <a:rPr lang="fr-FR" sz="1000" dirty="0" err="1" smtClean="0">
                <a:ea typeface="ＭＳ Ｐゴシック" pitchFamily="34" charset="-128"/>
              </a:rPr>
              <a:t>level</a:t>
            </a:r>
            <a:r>
              <a:rPr lang="fr-FR" sz="1000" dirty="0" smtClean="0">
                <a:ea typeface="ＭＳ Ｐゴシック" pitchFamily="34" charset="-128"/>
              </a:rPr>
              <a:t> and of course HC</a:t>
            </a:r>
          </a:p>
          <a:p>
            <a:pPr marL="228600" indent="-228600">
              <a:defRPr/>
            </a:pPr>
            <a:r>
              <a:rPr lang="fr-CH" sz="1000" dirty="0" smtClean="0">
                <a:ea typeface="ＭＳ Ｐゴシック" pitchFamily="34" charset="-128"/>
              </a:rPr>
              <a:t>BUT o</a:t>
            </a:r>
            <a:r>
              <a:rPr lang="en-GB" sz="1000" dirty="0" err="1" smtClean="0">
                <a:ea typeface="ＭＳ Ｐゴシック" pitchFamily="34" charset="-128"/>
              </a:rPr>
              <a:t>nly</a:t>
            </a:r>
            <a:r>
              <a:rPr lang="en-GB" sz="1000" dirty="0" smtClean="0">
                <a:ea typeface="ＭＳ Ｐゴシック" pitchFamily="34" charset="-128"/>
              </a:rPr>
              <a:t> 41% of OHCHR field staff are female with only 26% at P5/Head of Office level.</a:t>
            </a:r>
            <a:endParaRPr lang="en-US" sz="1000" b="1" dirty="0" smtClean="0">
              <a:ea typeface="ＭＳ Ｐゴシック" pitchFamily="34" charset="-128"/>
            </a:endParaRPr>
          </a:p>
          <a:p>
            <a:pPr>
              <a:defRPr/>
            </a:pPr>
            <a:endParaRPr lang="en-US" dirty="0" smtClean="0"/>
          </a:p>
          <a:p>
            <a:pPr>
              <a:defRPr/>
            </a:pPr>
            <a:endParaRPr lang="en-US" dirty="0" smtClean="0"/>
          </a:p>
          <a:p>
            <a:pPr>
              <a:defRPr/>
            </a:pPr>
            <a:endParaRPr lang="en-US" dirty="0" smtClean="0"/>
          </a:p>
          <a:p>
            <a:pPr>
              <a:defRPr/>
            </a:pPr>
            <a:endParaRPr 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6DFC5577-29D9-4F16-A39C-54ABAE1FB173}" type="slidenum">
              <a:rPr lang="en-US" smtClean="0"/>
              <a:pPr eaLnBrk="1" hangingPunct="1"/>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r>
              <a:rPr lang="en-GB" sz="1000" b="1" dirty="0" smtClean="0">
                <a:solidFill>
                  <a:srgbClr val="C00000"/>
                </a:solidFill>
              </a:rPr>
              <a:t>What is g</a:t>
            </a:r>
            <a:r>
              <a:rPr lang="en-US" sz="1000" b="1" dirty="0" smtClean="0"/>
              <a:t>ender integration </a:t>
            </a:r>
            <a:r>
              <a:rPr lang="en-US" sz="1000" dirty="0" smtClean="0"/>
              <a:t>(or gender mainstreaming as more commonly called it the UN) ?</a:t>
            </a:r>
          </a:p>
          <a:p>
            <a:pPr>
              <a:defRPr/>
            </a:pPr>
            <a:endParaRPr lang="en-US" sz="1000" dirty="0" smtClean="0"/>
          </a:p>
          <a:p>
            <a:pPr>
              <a:defRPr/>
            </a:pPr>
            <a:r>
              <a:rPr lang="en-US" sz="1000" dirty="0" smtClean="0"/>
              <a:t>• Gender integration is a methodology or strategy, which ultimate goal is to achieve gender equality and fight gender-based discrimination</a:t>
            </a:r>
          </a:p>
          <a:p>
            <a:pPr>
              <a:defRPr/>
            </a:pPr>
            <a:r>
              <a:rPr lang="en-US" sz="1000" dirty="0" smtClean="0"/>
              <a:t>• Process of assessing the implications for women and men of any planned policies or </a:t>
            </a:r>
            <a:r>
              <a:rPr lang="en-US" sz="1000" dirty="0" err="1" smtClean="0"/>
              <a:t>programmes</a:t>
            </a:r>
            <a:r>
              <a:rPr lang="en-US" sz="1000" dirty="0" smtClean="0"/>
              <a:t>, in all areas and at all levels. </a:t>
            </a:r>
          </a:p>
          <a:p>
            <a:pPr>
              <a:defRPr/>
            </a:pPr>
            <a:endParaRPr lang="en-US" sz="1000" dirty="0" smtClean="0"/>
          </a:p>
          <a:p>
            <a:pPr>
              <a:defRPr/>
            </a:pPr>
            <a:r>
              <a:rPr lang="en-US" sz="1000" dirty="0" smtClean="0"/>
              <a:t>It is therefore not an end in itself but rather a means, constituted of several tools such as:</a:t>
            </a:r>
          </a:p>
          <a:p>
            <a:pPr marL="171450" indent="-171450">
              <a:buFont typeface="Arial" pitchFamily="34" charset="0"/>
              <a:buChar char="•"/>
              <a:defRPr/>
            </a:pPr>
            <a:r>
              <a:rPr lang="en-US" sz="1000" dirty="0" smtClean="0"/>
              <a:t>Gender-balance (striving to have the equal number of women and men)</a:t>
            </a:r>
          </a:p>
          <a:p>
            <a:pPr marL="171450" indent="-171450">
              <a:buFont typeface="Arial" pitchFamily="34" charset="0"/>
              <a:buChar char="•"/>
              <a:defRPr/>
            </a:pPr>
            <a:r>
              <a:rPr lang="en-US" sz="1000" dirty="0" smtClean="0"/>
              <a:t>Gender analysis (tool to diagnose difference between women and men in terms of condition and access to resources)</a:t>
            </a:r>
          </a:p>
          <a:p>
            <a:pPr marL="171450" indent="-171450">
              <a:buFont typeface="Arial" pitchFamily="34" charset="0"/>
              <a:buChar char="•"/>
              <a:defRPr/>
            </a:pPr>
            <a:r>
              <a:rPr lang="en-US" sz="1000" dirty="0" smtClean="0"/>
              <a:t>Gender in planning (making sure a gender perspective is integrated at all stages of the planning process)</a:t>
            </a:r>
          </a:p>
          <a:p>
            <a:pPr marL="171450" indent="-171450">
              <a:buFont typeface="Arial" pitchFamily="34" charset="0"/>
              <a:buChar char="•"/>
              <a:defRPr/>
            </a:pPr>
            <a:r>
              <a:rPr lang="en-US" sz="1000" dirty="0" smtClean="0"/>
              <a:t>Gender-sensitive language/images (way to fight stereotypes in languages or images) </a:t>
            </a:r>
          </a:p>
          <a:p>
            <a:pPr>
              <a:defRPr/>
            </a:pPr>
            <a:endParaRPr lang="en-GB" sz="1000" dirty="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31F7114-2B8F-43C9-911B-D2B259CF0C20}" type="slidenum">
              <a:rPr lang="en-US" smtClean="0"/>
              <a:pPr eaLnBrk="1" hangingPunct="1"/>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t>4/26/2013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2778241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t>4/26/2013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479113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t>4/26/2013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4255213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8177B4-0A82-FE44-BB83-B752798DDB8D}" type="datetimeFigureOut">
              <a:rPr lang="en-US" smtClean="0"/>
              <a:t>4/26/2013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1867169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A68177B4-0A82-FE44-BB83-B752798DDB8D}" type="datetimeFigureOut">
              <a:rPr lang="en-US" smtClean="0"/>
              <a:t>4/26/2013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3033352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A68177B4-0A82-FE44-BB83-B752798DDB8D}" type="datetimeFigureOut">
              <a:rPr lang="en-US" smtClean="0"/>
              <a:t>4/26/2013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222216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A68177B4-0A82-FE44-BB83-B752798DDB8D}" type="datetimeFigureOut">
              <a:rPr lang="en-US" smtClean="0"/>
              <a:t>4/26/2013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3597616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A68177B4-0A82-FE44-BB83-B752798DDB8D}" type="datetimeFigureOut">
              <a:rPr lang="en-US" smtClean="0"/>
              <a:t>4/26/2013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1343977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8177B4-0A82-FE44-BB83-B752798DDB8D}" type="datetimeFigureOut">
              <a:rPr lang="en-US" smtClean="0"/>
              <a:t>4/26/2013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955826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68177B4-0A82-FE44-BB83-B752798DDB8D}" type="datetimeFigureOut">
              <a:rPr lang="en-US" smtClean="0"/>
              <a:t>4/26/2013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3303426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68177B4-0A82-FE44-BB83-B752798DDB8D}" type="datetimeFigureOut">
              <a:rPr lang="en-US" smtClean="0"/>
              <a:t>4/26/2013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0FEC1-2091-FF4C-83A5-83DEE2D20068}" type="slidenum">
              <a:rPr lang="en-US" smtClean="0"/>
              <a:t>‹#›</a:t>
            </a:fld>
            <a:endParaRPr lang="en-US"/>
          </a:p>
        </p:txBody>
      </p:sp>
    </p:spTree>
    <p:extLst>
      <p:ext uri="{BB962C8B-B14F-4D97-AF65-F5344CB8AC3E}">
        <p14:creationId xmlns:p14="http://schemas.microsoft.com/office/powerpoint/2010/main" val="571057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8177B4-0A82-FE44-BB83-B752798DDB8D}" type="datetimeFigureOut">
              <a:rPr lang="en-US" smtClean="0"/>
              <a:t>4/26/2013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70FEC1-2091-FF4C-83A5-83DEE2D20068}" type="slidenum">
              <a:rPr lang="en-US" smtClean="0"/>
              <a:t>‹#›</a:t>
            </a:fld>
            <a:endParaRPr lang="en-US"/>
          </a:p>
        </p:txBody>
      </p:sp>
    </p:spTree>
    <p:extLst>
      <p:ext uri="{BB962C8B-B14F-4D97-AF65-F5344CB8AC3E}">
        <p14:creationId xmlns:p14="http://schemas.microsoft.com/office/powerpoint/2010/main" val="4098659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www.google.ch/url?sa=i&amp;rct=j&amp;q=part-time+work&amp;source=images&amp;cd=&amp;docid=IEFp4ubdGu20kM&amp;tbnid=02tFAlju4CMvpM:&amp;ved=0CAUQjRw&amp;url=http://dollsvillage.blogspot.com/2010/08/working-women.html&amp;ei=nd0kUeqQIcvOswbQwIGQAw&amp;bvm=bv.42661473,d.bGE&amp;psig=AFQjCNGaWhZR59aJZSWALkGzqncKm6xoug&amp;ust=1361456731866336" TargetMode="External"/><Relationship Id="rId5" Type="http://schemas.openxmlformats.org/officeDocument/2006/relationships/image" Target="../media/image8.jpe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hyperlink" Target="http://www.google.ch/url?sa=i&amp;rct=j&amp;q=tool+box&amp;source=images&amp;cd=&amp;docid=hxXzKGZYxu7ViM&amp;tbnid=jbNrCEvGO1iXJM:&amp;ved=0CAUQjRw&amp;url=http://ulster.happeningmag.com/toolbox-must-haves/&amp;ei=oM4kUfSAPdDUsgbgvIH4DQ&amp;psig=AFQjCNENnq6FXe9rBXhesdQS5MA61sB9GA&amp;ust=1361453054389363"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65437"/>
            <a:ext cx="7772400" cy="1470025"/>
          </a:xfrm>
        </p:spPr>
        <p:txBody>
          <a:bodyPr>
            <a:normAutofit fontScale="90000"/>
          </a:bodyPr>
          <a:lstStyle/>
          <a:p>
            <a:r>
              <a:rPr lang="en-US" dirty="0" smtClean="0"/>
              <a:t>OHCHR On-Line </a:t>
            </a:r>
            <a:r>
              <a:rPr lang="en-US" dirty="0"/>
              <a:t>M</a:t>
            </a:r>
            <a:r>
              <a:rPr lang="en-US" dirty="0" smtClean="0"/>
              <a:t>odule</a:t>
            </a:r>
            <a:br>
              <a:rPr lang="en-US" dirty="0" smtClean="0"/>
            </a:br>
            <a:r>
              <a:rPr lang="en-US" dirty="0" smtClean="0"/>
              <a:t>on Gender Integration</a:t>
            </a:r>
            <a:br>
              <a:rPr lang="en-US" dirty="0" smtClean="0"/>
            </a:br>
            <a:r>
              <a:rPr lang="en-US" i="1" dirty="0" smtClean="0"/>
              <a:t>Draft outline</a:t>
            </a:r>
            <a:endParaRPr lang="en-US" i="1" dirty="0"/>
          </a:p>
        </p:txBody>
      </p:sp>
      <p:pic>
        <p:nvPicPr>
          <p:cNvPr id="4" name="Picture 3" descr="OHCHR-Mosaic-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100" y="325532"/>
            <a:ext cx="8559800" cy="1676400"/>
          </a:xfrm>
          <a:prstGeom prst="rect">
            <a:avLst/>
          </a:prstGeom>
        </p:spPr>
      </p:pic>
      <p:pic>
        <p:nvPicPr>
          <p:cNvPr id="5" name="Picture 4" descr="OHCHR-Mosaic-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00" y="5821383"/>
            <a:ext cx="8661400" cy="889000"/>
          </a:xfrm>
          <a:prstGeom prst="rect">
            <a:avLst/>
          </a:prstGeom>
        </p:spPr>
      </p:pic>
    </p:spTree>
    <p:extLst>
      <p:ext uri="{BB962C8B-B14F-4D97-AF65-F5344CB8AC3E}">
        <p14:creationId xmlns:p14="http://schemas.microsoft.com/office/powerpoint/2010/main" val="21928556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1 - Context</a:t>
            </a:r>
            <a:endParaRPr lang="en-GB" dirty="0"/>
          </a:p>
        </p:txBody>
      </p:sp>
      <p:sp>
        <p:nvSpPr>
          <p:cNvPr id="3" name="Content Placeholder 2"/>
          <p:cNvSpPr>
            <a:spLocks noGrp="1"/>
          </p:cNvSpPr>
          <p:nvPr>
            <p:ph idx="1"/>
          </p:nvPr>
        </p:nvSpPr>
        <p:spPr/>
        <p:txBody>
          <a:bodyPr>
            <a:normAutofit fontScale="55000" lnSpcReduction="20000"/>
          </a:bodyPr>
          <a:lstStyle/>
          <a:p>
            <a:pPr marL="0" indent="0">
              <a:buNone/>
            </a:pPr>
            <a:r>
              <a:rPr lang="en-GB" sz="2900" b="1" dirty="0"/>
              <a:t>Human Rights Guiding </a:t>
            </a:r>
            <a:r>
              <a:rPr lang="en-GB" sz="2900" b="1" dirty="0" smtClean="0"/>
              <a:t>principles applied to gender equality</a:t>
            </a:r>
            <a:r>
              <a:rPr lang="en-GB" sz="2900" dirty="0" smtClean="0"/>
              <a:t>:</a:t>
            </a:r>
            <a:endParaRPr lang="en-GB" sz="2900" dirty="0"/>
          </a:p>
          <a:p>
            <a:pPr lvl="1">
              <a:buFont typeface="Wingdings" pitchFamily="2" charset="2"/>
              <a:buChar char="ü"/>
            </a:pPr>
            <a:r>
              <a:rPr lang="en-GB" sz="2900" dirty="0"/>
              <a:t>Universality</a:t>
            </a:r>
          </a:p>
          <a:p>
            <a:pPr marL="457200" lvl="1" indent="0">
              <a:buNone/>
            </a:pPr>
            <a:r>
              <a:rPr lang="en-US" sz="2900" dirty="0"/>
              <a:t>Women and men are entitled to all human rights because of the immutable character of rights. Its application to gender integration ensures that cultural diversity, religious values and traditional practices do not negatively impact on women in particular</a:t>
            </a:r>
            <a:endParaRPr lang="en-GB" sz="2900" dirty="0"/>
          </a:p>
          <a:p>
            <a:pPr lvl="1">
              <a:buFont typeface="Wingdings" pitchFamily="2" charset="2"/>
              <a:buChar char="ü"/>
            </a:pPr>
            <a:r>
              <a:rPr lang="en-US" sz="2900" dirty="0"/>
              <a:t>Indivisibility , Interdependence and Interrelatedness</a:t>
            </a:r>
          </a:p>
          <a:p>
            <a:pPr marL="400050" lvl="1" indent="0">
              <a:buNone/>
            </a:pPr>
            <a:r>
              <a:rPr lang="en-US" sz="2900" dirty="0"/>
              <a:t>Civil, cultural, economic, political and social rights are intertwined and cannot be</a:t>
            </a:r>
            <a:r>
              <a:rPr lang="en-GB" sz="2900" dirty="0"/>
              <a:t> </a:t>
            </a:r>
            <a:r>
              <a:rPr lang="en-US" sz="2900" dirty="0"/>
              <a:t>subjected to selectivity</a:t>
            </a:r>
            <a:endParaRPr lang="en-GB" sz="2900" dirty="0"/>
          </a:p>
          <a:p>
            <a:pPr lvl="1">
              <a:buFont typeface="Wingdings" pitchFamily="2" charset="2"/>
              <a:buChar char="ü"/>
            </a:pPr>
            <a:r>
              <a:rPr lang="en-US" sz="2900" dirty="0"/>
              <a:t>Participation and inclusion</a:t>
            </a:r>
          </a:p>
          <a:p>
            <a:pPr marL="400050" lvl="1" indent="0">
              <a:buNone/>
            </a:pPr>
            <a:r>
              <a:rPr lang="en-US" sz="2900" dirty="0"/>
              <a:t>Women and men have the right to access information and participate in decision-making</a:t>
            </a:r>
            <a:endParaRPr lang="en-GB" sz="2900" dirty="0"/>
          </a:p>
          <a:p>
            <a:pPr marL="400050" lvl="1" indent="0">
              <a:buNone/>
            </a:pPr>
            <a:r>
              <a:rPr lang="en-US" sz="2900" dirty="0"/>
              <a:t>processes that affect their lives</a:t>
            </a:r>
            <a:r>
              <a:rPr lang="en-GB" sz="2900" dirty="0"/>
              <a:t>. </a:t>
            </a:r>
            <a:r>
              <a:rPr lang="en-US" sz="2900" dirty="0"/>
              <a:t>States have primary responsibility to ensure free and meaningful participation in political</a:t>
            </a:r>
            <a:r>
              <a:rPr lang="en-GB" sz="2900" dirty="0"/>
              <a:t> </a:t>
            </a:r>
            <a:r>
              <a:rPr lang="en-US" sz="2900" dirty="0"/>
              <a:t>life  and the economy of both women and men</a:t>
            </a:r>
            <a:endParaRPr lang="en-GB" sz="2900" dirty="0"/>
          </a:p>
          <a:p>
            <a:pPr lvl="1">
              <a:buFont typeface="Wingdings" pitchFamily="2" charset="2"/>
              <a:buChar char="ü"/>
            </a:pPr>
            <a:r>
              <a:rPr lang="en-US" sz="2900" dirty="0"/>
              <a:t>Equality and Non-discrimination</a:t>
            </a:r>
          </a:p>
          <a:p>
            <a:pPr marL="457200" lvl="1" indent="0">
              <a:buNone/>
            </a:pPr>
            <a:r>
              <a:rPr lang="en-US" sz="2900" dirty="0"/>
              <a:t>Women and men must enjoy equal rights, responsibilities and opportunities</a:t>
            </a:r>
            <a:r>
              <a:rPr lang="en-GB" sz="2900" dirty="0"/>
              <a:t> </a:t>
            </a:r>
            <a:r>
              <a:rPr lang="en-US" sz="2900" dirty="0"/>
              <a:t>Non-discrimination equates equality whereas inequality is the product of discrimination, whether direct or indirect</a:t>
            </a:r>
            <a:endParaRPr lang="en-GB" sz="2900" dirty="0"/>
          </a:p>
          <a:p>
            <a:pPr marL="457200" lvl="1" indent="0">
              <a:buNone/>
            </a:pPr>
            <a:r>
              <a:rPr lang="en-GB" dirty="0" smtClean="0">
                <a:solidFill>
                  <a:srgbClr val="C00000"/>
                </a:solidFill>
              </a:rPr>
              <a:t/>
            </a:r>
            <a:br>
              <a:rPr lang="en-GB" dirty="0" smtClean="0">
                <a:solidFill>
                  <a:srgbClr val="C00000"/>
                </a:solidFill>
              </a:rPr>
            </a:br>
            <a:endParaRPr lang="en-GB" dirty="0" smtClean="0">
              <a:solidFill>
                <a:srgbClr val="C00000"/>
              </a:solidFill>
            </a:endParaRPr>
          </a:p>
          <a:p>
            <a:pPr marL="457200" lvl="1" indent="0">
              <a:buNone/>
            </a:pPr>
            <a:endParaRPr lang="en-GB" dirty="0"/>
          </a:p>
          <a:p>
            <a:pPr marL="0" indent="0">
              <a:buNone/>
            </a:pPr>
            <a:endParaRPr lang="en-US" dirty="0" smtClean="0"/>
          </a:p>
          <a:p>
            <a:pPr>
              <a:buFont typeface="Wingdings" pitchFamily="2" charset="2"/>
              <a:buChar char="ü"/>
            </a:pPr>
            <a:endParaRPr lang="en-GB" dirty="0"/>
          </a:p>
          <a:p>
            <a:pPr>
              <a:buFont typeface="Wingdings" pitchFamily="2" charset="2"/>
              <a:buChar char="ü"/>
            </a:pPr>
            <a:endParaRPr lang="en-GB" dirty="0" smtClean="0"/>
          </a:p>
        </p:txBody>
      </p:sp>
    </p:spTree>
    <p:extLst>
      <p:ext uri="{BB962C8B-B14F-4D97-AF65-F5344CB8AC3E}">
        <p14:creationId xmlns:p14="http://schemas.microsoft.com/office/powerpoint/2010/main" val="891617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1 - Context</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b="1" dirty="0" smtClean="0"/>
              <a:t>Human Rights Approach to Gender Equality</a:t>
            </a:r>
          </a:p>
          <a:p>
            <a:r>
              <a:rPr lang="en-GB" sz="2800" dirty="0" smtClean="0"/>
              <a:t>HRBA and Gender Integration as 2 of the 5 UN programming principles (other 3 are </a:t>
            </a:r>
            <a:r>
              <a:rPr lang="en-US" sz="2800" dirty="0" smtClean="0"/>
              <a:t>environmental sustainability, results-based management and </a:t>
            </a:r>
            <a:r>
              <a:rPr lang="en-US" sz="2800" dirty="0"/>
              <a:t>Capacity </a:t>
            </a:r>
            <a:r>
              <a:rPr lang="en-US" sz="2800" dirty="0" smtClean="0"/>
              <a:t>development).</a:t>
            </a:r>
            <a:endParaRPr lang="en-GB" sz="2800" dirty="0" smtClean="0"/>
          </a:p>
          <a:p>
            <a:pPr lvl="1">
              <a:buFont typeface="Wingdings" pitchFamily="2" charset="2"/>
              <a:buChar char="ü"/>
            </a:pPr>
            <a:r>
              <a:rPr lang="en-GB" dirty="0" smtClean="0"/>
              <a:t>Commonalities</a:t>
            </a:r>
          </a:p>
          <a:p>
            <a:pPr lvl="1">
              <a:buFontTx/>
              <a:buChar char="-"/>
              <a:defRPr/>
            </a:pPr>
            <a:r>
              <a:rPr lang="en-GB" dirty="0"/>
              <a:t>Can be applied at all stages of programming to any programme</a:t>
            </a:r>
          </a:p>
          <a:p>
            <a:pPr lvl="1">
              <a:buFontTx/>
              <a:buChar char="-"/>
              <a:defRPr/>
            </a:pPr>
            <a:r>
              <a:rPr lang="en-GB" dirty="0"/>
              <a:t>Require systematic and new approach to existing activities</a:t>
            </a:r>
          </a:p>
          <a:p>
            <a:pPr lvl="1">
              <a:buFontTx/>
              <a:buChar char="-"/>
              <a:defRPr/>
            </a:pPr>
            <a:r>
              <a:rPr lang="en-GB" dirty="0"/>
              <a:t>Address discrimination</a:t>
            </a:r>
          </a:p>
          <a:p>
            <a:pPr lvl="1">
              <a:buFont typeface="Wingdings" pitchFamily="2" charset="2"/>
              <a:buChar char="ü"/>
            </a:pPr>
            <a:r>
              <a:rPr lang="en-GB" dirty="0" smtClean="0"/>
              <a:t>Differences</a:t>
            </a:r>
          </a:p>
          <a:p>
            <a:pPr lvl="1">
              <a:buFontTx/>
              <a:buChar char="-"/>
              <a:defRPr/>
            </a:pPr>
            <a:r>
              <a:rPr lang="en-GB" dirty="0"/>
              <a:t>Focus (HRBA=more global)</a:t>
            </a:r>
          </a:p>
          <a:p>
            <a:pPr lvl="1">
              <a:buFontTx/>
              <a:buChar char="-"/>
              <a:defRPr/>
            </a:pPr>
            <a:r>
              <a:rPr lang="en-GB" dirty="0" smtClean="0"/>
              <a:t>Tools used</a:t>
            </a:r>
            <a:endParaRPr lang="en-GB" dirty="0"/>
          </a:p>
          <a:p>
            <a:pPr lvl="1">
              <a:buFont typeface="Wingdings" pitchFamily="2" charset="2"/>
              <a:buChar char="ü"/>
            </a:pPr>
            <a:r>
              <a:rPr lang="en-GB" dirty="0" smtClean="0"/>
              <a:t>Mutually reinforcing</a:t>
            </a:r>
            <a:r>
              <a:rPr lang="en-GB" dirty="0" smtClean="0">
                <a:solidFill>
                  <a:srgbClr val="C00000"/>
                </a:solidFill>
              </a:rPr>
              <a:t/>
            </a:r>
            <a:br>
              <a:rPr lang="en-GB" dirty="0" smtClean="0">
                <a:solidFill>
                  <a:srgbClr val="C00000"/>
                </a:solidFill>
              </a:rPr>
            </a:br>
            <a:endParaRPr lang="en-GB" dirty="0" smtClean="0">
              <a:solidFill>
                <a:srgbClr val="C00000"/>
              </a:solidFill>
            </a:endParaRPr>
          </a:p>
          <a:p>
            <a:pPr marL="457200" lvl="1" indent="0">
              <a:buNone/>
            </a:pPr>
            <a:endParaRPr lang="en-GB" dirty="0"/>
          </a:p>
          <a:p>
            <a:pPr marL="0" indent="0">
              <a:buNone/>
            </a:pPr>
            <a:endParaRPr lang="en-US" dirty="0" smtClean="0"/>
          </a:p>
          <a:p>
            <a:pPr>
              <a:buFont typeface="Wingdings" pitchFamily="2" charset="2"/>
              <a:buChar char="ü"/>
            </a:pPr>
            <a:endParaRPr lang="en-GB" dirty="0"/>
          </a:p>
          <a:p>
            <a:pPr>
              <a:buFont typeface="Wingdings" pitchFamily="2" charset="2"/>
              <a:buChar char="ü"/>
            </a:pPr>
            <a:endParaRPr lang="en-GB" dirty="0" smtClean="0"/>
          </a:p>
        </p:txBody>
      </p:sp>
    </p:spTree>
    <p:extLst>
      <p:ext uri="{BB962C8B-B14F-4D97-AF65-F5344CB8AC3E}">
        <p14:creationId xmlns:p14="http://schemas.microsoft.com/office/powerpoint/2010/main" val="2329414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6095" y="1813671"/>
            <a:ext cx="5481122" cy="4746439"/>
          </a:xfrm>
          <a:solidFill>
            <a:schemeClr val="bg1"/>
          </a:solidFill>
          <a:ln w="53975">
            <a:solidFill>
              <a:srgbClr val="FF0000"/>
            </a:solidFill>
          </a:ln>
          <a:effectLst>
            <a:outerShdw blurRad="247650" dist="215900" dir="2700000" sx="61000" sy="61000" algn="tl" rotWithShape="0">
              <a:srgbClr val="000000">
                <a:alpha val="43000"/>
              </a:srgbClr>
            </a:outerShdw>
          </a:effectLst>
        </p:spPr>
        <p:txBody>
          <a:bodyPr vert="horz" lIns="91440" tIns="45720" rIns="91440" bIns="45720" rtlCol="0">
            <a:normAutofit fontScale="62500" lnSpcReduction="20000"/>
          </a:bodyPr>
          <a:lstStyle/>
          <a:p>
            <a:pPr algn="l"/>
            <a:r>
              <a:rPr lang="en-US" sz="3800" dirty="0"/>
              <a:t>Module T</a:t>
            </a:r>
            <a:r>
              <a:rPr lang="en-US" sz="3800" dirty="0" smtClean="0"/>
              <a:t>wo </a:t>
            </a:r>
            <a:r>
              <a:rPr lang="en-US" sz="3800" dirty="0"/>
              <a:t>- Accountability</a:t>
            </a:r>
            <a:r>
              <a:rPr lang="en-GB" sz="3800" dirty="0"/>
              <a:t> </a:t>
            </a:r>
            <a:r>
              <a:rPr lang="en-GB" sz="3800" dirty="0" smtClean="0">
                <a:solidFill>
                  <a:schemeClr val="bg1">
                    <a:lumMod val="50000"/>
                  </a:schemeClr>
                </a:solidFill>
              </a:rPr>
              <a:t>framework</a:t>
            </a:r>
            <a:endParaRPr lang="en-GB" sz="3800" dirty="0">
              <a:solidFill>
                <a:schemeClr val="bg1">
                  <a:lumMod val="50000"/>
                </a:schemeClr>
              </a:solidFill>
            </a:endParaRPr>
          </a:p>
          <a:p>
            <a:pPr algn="l"/>
            <a:r>
              <a:rPr lang="en-US" sz="3800" dirty="0" smtClean="0"/>
              <a:t/>
            </a:r>
            <a:br>
              <a:rPr lang="en-US" sz="3800" dirty="0" smtClean="0"/>
            </a:br>
            <a:r>
              <a:rPr lang="en-US" sz="3800" dirty="0" smtClean="0"/>
              <a:t>By </a:t>
            </a:r>
            <a:r>
              <a:rPr lang="en-US" sz="3800" dirty="0"/>
              <a:t>the end of this module you will have;</a:t>
            </a:r>
            <a:endParaRPr lang="en-GB" sz="3800" dirty="0"/>
          </a:p>
          <a:p>
            <a:pPr marL="857250" indent="-857250" algn="l">
              <a:buFont typeface="Wingdings" charset="2"/>
              <a:buChar char="ü"/>
            </a:pPr>
            <a:r>
              <a:rPr lang="en-US" sz="3800" dirty="0" smtClean="0"/>
              <a:t>Identified </a:t>
            </a:r>
            <a:r>
              <a:rPr lang="en-US" sz="3800" dirty="0"/>
              <a:t>the key </a:t>
            </a:r>
            <a:r>
              <a:rPr lang="en-US" sz="3800" dirty="0" smtClean="0"/>
              <a:t>principles </a:t>
            </a:r>
            <a:r>
              <a:rPr lang="en-US" sz="3800" dirty="0"/>
              <a:t>of the OHCHR Gender Equality Policy</a:t>
            </a:r>
            <a:endParaRPr lang="en-GB" sz="3800" dirty="0"/>
          </a:p>
          <a:p>
            <a:pPr marL="857250" indent="-857250" algn="l">
              <a:buFont typeface="Wingdings" charset="2"/>
              <a:buChar char="ü"/>
            </a:pPr>
            <a:r>
              <a:rPr lang="en-US" sz="3800" dirty="0"/>
              <a:t>Reviewed the main </a:t>
            </a:r>
            <a:r>
              <a:rPr lang="en-US" sz="3800" dirty="0" smtClean="0"/>
              <a:t>commitments </a:t>
            </a:r>
            <a:r>
              <a:rPr lang="en-US" sz="3800" dirty="0"/>
              <a:t>of the Gender Equality Strategic </a:t>
            </a:r>
            <a:r>
              <a:rPr lang="en-US" sz="3800" dirty="0" smtClean="0"/>
              <a:t>Plan </a:t>
            </a:r>
          </a:p>
          <a:p>
            <a:pPr marL="857250" indent="-857250" algn="l">
              <a:buFont typeface="Wingdings" charset="2"/>
              <a:buChar char="ü"/>
            </a:pPr>
            <a:r>
              <a:rPr lang="en-US" sz="3800" dirty="0">
                <a:solidFill>
                  <a:schemeClr val="bg1">
                    <a:lumMod val="50000"/>
                  </a:schemeClr>
                </a:solidFill>
              </a:rPr>
              <a:t>Examined the roles and responsibilities of OHCHR staff in integrating gender perspectives into the</a:t>
            </a:r>
            <a:r>
              <a:rPr lang="fr-CH" sz="3800" dirty="0" err="1">
                <a:solidFill>
                  <a:schemeClr val="bg1">
                    <a:lumMod val="50000"/>
                  </a:schemeClr>
                </a:solidFill>
              </a:rPr>
              <a:t>ir</a:t>
            </a:r>
            <a:r>
              <a:rPr lang="fr-CH" sz="3800" dirty="0">
                <a:solidFill>
                  <a:schemeClr val="bg1">
                    <a:lumMod val="50000"/>
                  </a:schemeClr>
                </a:solidFill>
              </a:rPr>
              <a:t> </a:t>
            </a:r>
            <a:r>
              <a:rPr lang="fr-CH" sz="3800" dirty="0" err="1">
                <a:solidFill>
                  <a:schemeClr val="bg1">
                    <a:lumMod val="50000"/>
                  </a:schemeClr>
                </a:solidFill>
              </a:rPr>
              <a:t>work</a:t>
            </a:r>
            <a:endParaRPr lang="en-GB" sz="3800" dirty="0">
              <a:solidFill>
                <a:schemeClr val="bg1">
                  <a:lumMod val="50000"/>
                </a:schemeClr>
              </a:solidFill>
            </a:endParaRPr>
          </a:p>
          <a:p>
            <a:pPr marL="857250" indent="-857250" algn="l">
              <a:buFont typeface="Wingdings" charset="2"/>
              <a:buChar char="ü"/>
            </a:pPr>
            <a:endParaRPr lang="en-US" sz="4200" dirty="0" smtClean="0"/>
          </a:p>
          <a:p>
            <a:pPr lvl="0" algn="l"/>
            <a:endParaRPr lang="en-GB" sz="6000" dirty="0"/>
          </a:p>
          <a:p>
            <a:pPr algn="l"/>
            <a:endParaRPr lang="en-US" sz="6000" dirty="0"/>
          </a:p>
        </p:txBody>
      </p:sp>
      <p:sp>
        <p:nvSpPr>
          <p:cNvPr id="5" name="Title 1"/>
          <p:cNvSpPr>
            <a:spLocks noGrp="1"/>
          </p:cNvSpPr>
          <p:nvPr>
            <p:ph type="ctrTitle"/>
          </p:nvPr>
        </p:nvSpPr>
        <p:spPr>
          <a:xfrm>
            <a:off x="175164" y="39540"/>
            <a:ext cx="4459847" cy="1754343"/>
          </a:xfrm>
        </p:spPr>
        <p:txBody>
          <a:bodyPr>
            <a:normAutofit fontScale="90000"/>
          </a:bodyPr>
          <a:lstStyle/>
          <a:p>
            <a:pPr algn="l"/>
            <a:r>
              <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Learning Objectives</a:t>
            </a:r>
            <a:endParaRPr lang="en-US"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42297310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2271963"/>
            <a:ext cx="4564594" cy="4275054"/>
          </a:xfrm>
        </p:spPr>
        <p:txBody>
          <a:bodyPr>
            <a:noAutofit/>
          </a:bodyPr>
          <a:lstStyle/>
          <a:p>
            <a:pPr algn="l"/>
            <a:r>
              <a:rPr lang="en-US" sz="2800" b="1" dirty="0"/>
              <a:t>Module T</a:t>
            </a:r>
            <a:r>
              <a:rPr lang="en-US" sz="2800" b="1" dirty="0" smtClean="0"/>
              <a:t>wo – Accountability Framework</a:t>
            </a:r>
            <a:endParaRPr lang="en-GB" sz="2800" dirty="0"/>
          </a:p>
          <a:p>
            <a:pPr marL="457200" indent="-457200" algn="l">
              <a:buFont typeface="Arial" pitchFamily="34" charset="0"/>
              <a:buChar char="•"/>
            </a:pPr>
            <a:r>
              <a:rPr lang="en-US" sz="2800" dirty="0" smtClean="0"/>
              <a:t>Gender Equality Policy</a:t>
            </a:r>
          </a:p>
          <a:p>
            <a:pPr marL="457200" indent="-457200" algn="l">
              <a:buFont typeface="Arial" pitchFamily="34" charset="0"/>
              <a:buChar char="•"/>
            </a:pPr>
            <a:r>
              <a:rPr lang="en-US" sz="2800" dirty="0" smtClean="0"/>
              <a:t>Gender Equality Strategic Plan</a:t>
            </a:r>
          </a:p>
          <a:p>
            <a:pPr marL="457200" indent="-457200" algn="l">
              <a:buFont typeface="Arial" pitchFamily="34" charset="0"/>
              <a:buChar char="•"/>
            </a:pPr>
            <a:r>
              <a:rPr lang="en-US" sz="2800" dirty="0" smtClean="0"/>
              <a:t>Roles and Responsibilities</a:t>
            </a:r>
          </a:p>
        </p:txBody>
      </p:sp>
      <p:pic>
        <p:nvPicPr>
          <p:cNvPr id="4" name="Picture 3" descr="brain-in-a-jar cop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8764" y="419267"/>
            <a:ext cx="4838700" cy="6667500"/>
          </a:xfrm>
          <a:prstGeom prst="rect">
            <a:avLst/>
          </a:prstGeom>
        </p:spPr>
      </p:pic>
      <p:sp>
        <p:nvSpPr>
          <p:cNvPr id="6" name="Title 1"/>
          <p:cNvSpPr>
            <a:spLocks noGrp="1"/>
          </p:cNvSpPr>
          <p:nvPr>
            <p:ph type="ctrTitle"/>
          </p:nvPr>
        </p:nvSpPr>
        <p:spPr>
          <a:xfrm>
            <a:off x="685800" y="235951"/>
            <a:ext cx="7772400" cy="1470025"/>
          </a:xfrm>
        </p:spPr>
        <p:txBody>
          <a:bodyPr/>
          <a:lstStyle/>
          <a:p>
            <a:r>
              <a:rPr lang="en-US" dirty="0" smtClean="0"/>
              <a:t>Learning Content</a:t>
            </a:r>
            <a:endParaRPr lang="en-US" dirty="0"/>
          </a:p>
        </p:txBody>
      </p:sp>
    </p:spTree>
    <p:extLst>
      <p:ext uri="{BB962C8B-B14F-4D97-AF65-F5344CB8AC3E}">
        <p14:creationId xmlns:p14="http://schemas.microsoft.com/office/powerpoint/2010/main" val="3066673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z="2800" smtClean="0">
                <a:latin typeface="Arial" charset="0"/>
                <a:ea typeface="ＭＳ Ｐゴシック" pitchFamily="34" charset="-128"/>
                <a:cs typeface="Arial" charset="0"/>
              </a:rPr>
              <a:t>OHCHR Gender Equality Policy and its Strategic Plan – implication for staff</a:t>
            </a:r>
          </a:p>
        </p:txBody>
      </p:sp>
      <p:sp>
        <p:nvSpPr>
          <p:cNvPr id="10243" name="Espace réservé du contenu 2"/>
          <p:cNvSpPr txBox="1">
            <a:spLocks/>
          </p:cNvSpPr>
          <p:nvPr/>
        </p:nvSpPr>
        <p:spPr bwMode="auto">
          <a:xfrm>
            <a:off x="263525" y="1128713"/>
            <a:ext cx="5153025" cy="224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20000"/>
              </a:spcBef>
              <a:buClr>
                <a:schemeClr val="tx2"/>
              </a:buClr>
              <a:buFont typeface="Wingdings" pitchFamily="2" charset="2"/>
              <a:buNone/>
            </a:pPr>
            <a:endParaRPr lang="en-US" sz="2600">
              <a:cs typeface="Arial" charset="0"/>
            </a:endParaRPr>
          </a:p>
        </p:txBody>
      </p:sp>
      <p:sp>
        <p:nvSpPr>
          <p:cNvPr id="5" name="Rectangle 4"/>
          <p:cNvSpPr/>
          <p:nvPr/>
        </p:nvSpPr>
        <p:spPr>
          <a:xfrm>
            <a:off x="4614863" y="3089275"/>
            <a:ext cx="3262312" cy="3810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400" b="1" dirty="0"/>
              <a:t>Human rights work</a:t>
            </a:r>
          </a:p>
        </p:txBody>
      </p:sp>
      <p:sp>
        <p:nvSpPr>
          <p:cNvPr id="7" name="Rectangle 6"/>
          <p:cNvSpPr/>
          <p:nvPr/>
        </p:nvSpPr>
        <p:spPr>
          <a:xfrm>
            <a:off x="557213" y="3114675"/>
            <a:ext cx="3282950" cy="379413"/>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400" b="1" dirty="0"/>
              <a:t>Institutional functioning</a:t>
            </a:r>
          </a:p>
        </p:txBody>
      </p:sp>
      <p:sp>
        <p:nvSpPr>
          <p:cNvPr id="8" name="Rounded Rectangle 7"/>
          <p:cNvSpPr/>
          <p:nvPr/>
        </p:nvSpPr>
        <p:spPr>
          <a:xfrm>
            <a:off x="2486025" y="1268413"/>
            <a:ext cx="4059238" cy="1300162"/>
          </a:xfrm>
          <a:prstGeom prst="roundRect">
            <a:avLst/>
          </a:prstGeom>
          <a:solidFill>
            <a:schemeClr val="accent3">
              <a:lumMod val="40000"/>
              <a:lumOff val="6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400" b="1" dirty="0">
                <a:solidFill>
                  <a:schemeClr val="tx1"/>
                </a:solidFill>
              </a:rPr>
              <a:t>Gender equality policy (2011)</a:t>
            </a:r>
          </a:p>
          <a:p>
            <a:pPr algn="ctr">
              <a:defRPr/>
            </a:pPr>
            <a:r>
              <a:rPr lang="en-GB" sz="2400" b="1" dirty="0">
                <a:solidFill>
                  <a:schemeClr val="tx1"/>
                </a:solidFill>
              </a:rPr>
              <a:t>Gender equality strategic plan (2012-13)</a:t>
            </a:r>
          </a:p>
        </p:txBody>
      </p:sp>
      <p:cxnSp>
        <p:nvCxnSpPr>
          <p:cNvPr id="3" name="Straight Arrow Connector 2"/>
          <p:cNvCxnSpPr/>
          <p:nvPr/>
        </p:nvCxnSpPr>
        <p:spPr>
          <a:xfrm flipH="1">
            <a:off x="2363788" y="2641600"/>
            <a:ext cx="952500" cy="4476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a:off x="5416550" y="2593975"/>
            <a:ext cx="720725" cy="4476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201" name="Content Placeholder 1"/>
          <p:cNvSpPr>
            <a:spLocks noGrp="1"/>
          </p:cNvSpPr>
          <p:nvPr>
            <p:ph idx="1"/>
          </p:nvPr>
        </p:nvSpPr>
        <p:spPr>
          <a:xfrm>
            <a:off x="722313" y="3565525"/>
            <a:ext cx="3282950" cy="2627313"/>
          </a:xfrm>
        </p:spPr>
        <p:txBody>
          <a:bodyPr/>
          <a:lstStyle/>
          <a:p>
            <a:pPr>
              <a:defRPr/>
            </a:pPr>
            <a:r>
              <a:rPr lang="en-GB" sz="2000" dirty="0" smtClean="0">
                <a:latin typeface="Arial" charset="0"/>
                <a:ea typeface="ＭＳ Ｐゴシック" pitchFamily="34" charset="-128"/>
                <a:cs typeface="Arial" charset="0"/>
              </a:rPr>
              <a:t>Performance evaluation</a:t>
            </a:r>
          </a:p>
          <a:p>
            <a:pPr>
              <a:defRPr/>
            </a:pPr>
            <a:r>
              <a:rPr lang="en-GB" sz="2000" dirty="0" smtClean="0">
                <a:latin typeface="Arial" charset="0"/>
                <a:ea typeface="ＭＳ Ｐゴシック" pitchFamily="34" charset="-128"/>
                <a:cs typeface="Arial" charset="0"/>
              </a:rPr>
              <a:t>Office’s culture</a:t>
            </a:r>
          </a:p>
          <a:p>
            <a:pPr>
              <a:defRPr/>
            </a:pPr>
            <a:r>
              <a:rPr lang="en-GB" sz="2000" dirty="0" smtClean="0">
                <a:latin typeface="Arial" charset="0"/>
                <a:ea typeface="ＭＳ Ｐゴシック" pitchFamily="34" charset="-128"/>
                <a:cs typeface="Arial" charset="0"/>
              </a:rPr>
              <a:t>Recruitment</a:t>
            </a:r>
          </a:p>
          <a:p>
            <a:pPr>
              <a:defRPr/>
            </a:pPr>
            <a:r>
              <a:rPr lang="en-GB" sz="2000" dirty="0" smtClean="0">
                <a:latin typeface="Arial" charset="0"/>
                <a:ea typeface="ＭＳ Ｐゴシック" pitchFamily="34" charset="-128"/>
                <a:cs typeface="Arial" charset="0"/>
              </a:rPr>
              <a:t>Capacity-building</a:t>
            </a:r>
          </a:p>
          <a:p>
            <a:pPr marL="0" indent="0">
              <a:buFont typeface="Wingdings" pitchFamily="2" charset="2"/>
              <a:buNone/>
              <a:defRPr/>
            </a:pPr>
            <a:endParaRPr lang="en-GB" sz="2000" dirty="0" smtClean="0">
              <a:latin typeface="Arial" charset="0"/>
              <a:ea typeface="ＭＳ Ｐゴシック" pitchFamily="34" charset="-128"/>
              <a:cs typeface="Arial" charset="0"/>
            </a:endParaRPr>
          </a:p>
          <a:p>
            <a:pPr>
              <a:defRPr/>
            </a:pPr>
            <a:endParaRPr lang="en-GB" dirty="0" smtClean="0">
              <a:latin typeface="Arial" charset="0"/>
              <a:ea typeface="ＭＳ Ｐゴシック" pitchFamily="34" charset="-128"/>
              <a:cs typeface="Arial" charset="0"/>
            </a:endParaRPr>
          </a:p>
          <a:p>
            <a:pPr>
              <a:defRPr/>
            </a:pPr>
            <a:endParaRPr lang="en-GB" dirty="0" smtClean="0">
              <a:latin typeface="Arial" charset="0"/>
              <a:ea typeface="ＭＳ Ｐゴシック" pitchFamily="34" charset="-128"/>
              <a:cs typeface="Arial" charset="0"/>
            </a:endParaRPr>
          </a:p>
          <a:p>
            <a:pPr>
              <a:defRPr/>
            </a:pPr>
            <a:endParaRPr lang="en-GB" dirty="0" smtClean="0">
              <a:latin typeface="Arial" charset="0"/>
              <a:ea typeface="ＭＳ Ｐゴシック" pitchFamily="34" charset="-128"/>
              <a:cs typeface="Arial" charset="0"/>
            </a:endParaRPr>
          </a:p>
          <a:p>
            <a:pPr>
              <a:defRPr/>
            </a:pPr>
            <a:endParaRPr lang="en-GB" dirty="0" smtClean="0">
              <a:latin typeface="Arial" charset="0"/>
              <a:ea typeface="ＭＳ Ｐゴシック" pitchFamily="34" charset="-128"/>
              <a:cs typeface="Arial" charset="0"/>
            </a:endParaRPr>
          </a:p>
          <a:p>
            <a:pPr>
              <a:defRPr/>
            </a:pPr>
            <a:endParaRPr lang="en-GB" dirty="0" smtClean="0">
              <a:latin typeface="Arial" charset="0"/>
              <a:ea typeface="ＭＳ Ｐゴシック" pitchFamily="34" charset="-128"/>
              <a:cs typeface="Arial" charset="0"/>
            </a:endParaRPr>
          </a:p>
        </p:txBody>
      </p:sp>
      <p:sp>
        <p:nvSpPr>
          <p:cNvPr id="10250" name="Content Placeholder 1"/>
          <p:cNvSpPr txBox="1">
            <a:spLocks/>
          </p:cNvSpPr>
          <p:nvPr/>
        </p:nvSpPr>
        <p:spPr bwMode="auto">
          <a:xfrm>
            <a:off x="4614863" y="3494088"/>
            <a:ext cx="4052887" cy="276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20000"/>
              </a:spcBef>
              <a:buClr>
                <a:schemeClr val="tx2"/>
              </a:buClr>
              <a:buFont typeface="Wingdings" pitchFamily="2" charset="2"/>
              <a:buChar char="§"/>
            </a:pPr>
            <a:r>
              <a:rPr lang="en-GB" sz="2000">
                <a:cs typeface="Arial" charset="0"/>
              </a:rPr>
              <a:t>Human Rights Council and Special Procedures</a:t>
            </a:r>
          </a:p>
          <a:p>
            <a:pPr>
              <a:spcBef>
                <a:spcPct val="20000"/>
              </a:spcBef>
              <a:buClr>
                <a:schemeClr val="tx2"/>
              </a:buClr>
              <a:buFont typeface="Wingdings" pitchFamily="2" charset="2"/>
              <a:buChar char="§"/>
            </a:pPr>
            <a:r>
              <a:rPr lang="en-GB" sz="2000">
                <a:cs typeface="Arial" charset="0"/>
              </a:rPr>
              <a:t>Treaty bodies</a:t>
            </a:r>
          </a:p>
          <a:p>
            <a:pPr>
              <a:spcBef>
                <a:spcPct val="20000"/>
              </a:spcBef>
              <a:buClr>
                <a:schemeClr val="tx2"/>
              </a:buClr>
              <a:buFont typeface="Wingdings" pitchFamily="2" charset="2"/>
              <a:buChar char="§"/>
            </a:pPr>
            <a:r>
              <a:rPr lang="en-GB" sz="2000">
                <a:cs typeface="Arial" charset="0"/>
              </a:rPr>
              <a:t>Research and thematic work</a:t>
            </a:r>
          </a:p>
          <a:p>
            <a:pPr>
              <a:spcBef>
                <a:spcPct val="20000"/>
              </a:spcBef>
              <a:buClr>
                <a:schemeClr val="tx2"/>
              </a:buClr>
              <a:buFont typeface="Wingdings" pitchFamily="2" charset="2"/>
              <a:buChar char="§"/>
            </a:pPr>
            <a:r>
              <a:rPr lang="en-GB" sz="2000">
                <a:cs typeface="Arial" charset="0"/>
              </a:rPr>
              <a:t>Field operation and technical cooperation</a:t>
            </a:r>
          </a:p>
          <a:p>
            <a:pPr>
              <a:spcBef>
                <a:spcPct val="20000"/>
              </a:spcBef>
              <a:buClr>
                <a:schemeClr val="tx2"/>
              </a:buClr>
              <a:buFont typeface="Wingdings" pitchFamily="2" charset="2"/>
              <a:buChar char="§"/>
            </a:pPr>
            <a:endParaRPr lang="en-GB" sz="2000">
              <a:cs typeface="Arial" charset="0"/>
            </a:endParaRPr>
          </a:p>
          <a:p>
            <a:pPr>
              <a:spcBef>
                <a:spcPct val="20000"/>
              </a:spcBef>
              <a:buClr>
                <a:schemeClr val="tx2"/>
              </a:buClr>
              <a:buFont typeface="Wingdings" pitchFamily="2" charset="2"/>
              <a:buChar char="§"/>
            </a:pPr>
            <a:endParaRPr lang="en-GB" sz="2600">
              <a:cs typeface="Arial" charset="0"/>
            </a:endParaRPr>
          </a:p>
          <a:p>
            <a:pPr>
              <a:spcBef>
                <a:spcPct val="20000"/>
              </a:spcBef>
              <a:buClr>
                <a:schemeClr val="tx2"/>
              </a:buClr>
              <a:buFont typeface="Wingdings" pitchFamily="2" charset="2"/>
              <a:buChar char="§"/>
            </a:pPr>
            <a:endParaRPr lang="en-GB" sz="2600">
              <a:cs typeface="Arial" charset="0"/>
            </a:endParaRPr>
          </a:p>
          <a:p>
            <a:pPr>
              <a:spcBef>
                <a:spcPct val="20000"/>
              </a:spcBef>
              <a:buClr>
                <a:schemeClr val="tx2"/>
              </a:buClr>
              <a:buFont typeface="Wingdings" pitchFamily="2" charset="2"/>
              <a:buNone/>
            </a:pPr>
            <a:endParaRPr lang="en-GB" sz="2600">
              <a:cs typeface="Arial" charset="0"/>
            </a:endParaRPr>
          </a:p>
        </p:txBody>
      </p:sp>
    </p:spTree>
    <p:extLst>
      <p:ext uri="{BB962C8B-B14F-4D97-AF65-F5344CB8AC3E}">
        <p14:creationId xmlns:p14="http://schemas.microsoft.com/office/powerpoint/2010/main" val="2399361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smtClean="0"/>
              <a:t>OHCHR Gender Equality Policy (2011) </a:t>
            </a:r>
          </a:p>
          <a:p>
            <a:pPr marL="0" indent="0">
              <a:buNone/>
            </a:pPr>
            <a:r>
              <a:rPr lang="en-US" u="sng" dirty="0" smtClean="0"/>
              <a:t>Background </a:t>
            </a:r>
            <a:r>
              <a:rPr lang="en-US" u="sng" dirty="0"/>
              <a:t>Purpose and Scope </a:t>
            </a:r>
            <a:endParaRPr lang="en-GB" dirty="0"/>
          </a:p>
          <a:p>
            <a:r>
              <a:rPr lang="en-US" dirty="0" smtClean="0"/>
              <a:t>Policy </a:t>
            </a:r>
            <a:r>
              <a:rPr lang="en-US" dirty="0"/>
              <a:t>developed as a response to institutional mandate, lessons learned and results of internal evaluation commissioned in 2009</a:t>
            </a:r>
            <a:endParaRPr lang="en-GB" dirty="0"/>
          </a:p>
          <a:p>
            <a:r>
              <a:rPr lang="en-US" dirty="0" smtClean="0"/>
              <a:t>Purpose: </a:t>
            </a:r>
            <a:r>
              <a:rPr lang="en-US" dirty="0"/>
              <a:t>to consistently and systematically inform all areas of the Office human rights work</a:t>
            </a:r>
            <a:endParaRPr lang="en-GB" dirty="0"/>
          </a:p>
          <a:p>
            <a:r>
              <a:rPr lang="en-US" dirty="0"/>
              <a:t>Applies to all OHCHR staff members both at Headquarters and in the </a:t>
            </a:r>
            <a:r>
              <a:rPr lang="en-US" dirty="0" smtClean="0"/>
              <a:t>field</a:t>
            </a:r>
          </a:p>
          <a:p>
            <a:pPr marL="0" indent="0">
              <a:buNone/>
            </a:pPr>
            <a:endParaRPr lang="en-US" dirty="0" smtClean="0"/>
          </a:p>
          <a:p>
            <a:pPr marL="0" indent="0">
              <a:buNone/>
            </a:pPr>
            <a:endParaRPr lang="en-GB" dirty="0"/>
          </a:p>
        </p:txBody>
      </p:sp>
    </p:spTree>
    <p:extLst>
      <p:ext uri="{BB962C8B-B14F-4D97-AF65-F5344CB8AC3E}">
        <p14:creationId xmlns:p14="http://schemas.microsoft.com/office/powerpoint/2010/main" val="213460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b="1" dirty="0" smtClean="0"/>
              <a:t>OHCHR Gender Equality Policy (2011) </a:t>
            </a:r>
          </a:p>
          <a:p>
            <a:pPr marL="0" indent="0">
              <a:buNone/>
            </a:pPr>
            <a:r>
              <a:rPr lang="en-GB" dirty="0"/>
              <a:t>In order to make sure gender equality becomes a reality in the Office, the policy gives </a:t>
            </a:r>
            <a:r>
              <a:rPr lang="en-GB" dirty="0" smtClean="0"/>
              <a:t>two </a:t>
            </a:r>
            <a:r>
              <a:rPr lang="en-GB" dirty="0"/>
              <a:t>broad categories of orientations:</a:t>
            </a:r>
          </a:p>
          <a:p>
            <a:pPr marL="285750" indent="-285750">
              <a:buAutoNum type="romanUcPeriod"/>
            </a:pPr>
            <a:r>
              <a:rPr lang="en-GB" u="sng" dirty="0"/>
              <a:t>Institutional </a:t>
            </a:r>
            <a:r>
              <a:rPr lang="en-GB" u="sng" dirty="0" smtClean="0"/>
              <a:t>(i.e. </a:t>
            </a:r>
            <a:r>
              <a:rPr lang="en-GB" u="sng" dirty="0"/>
              <a:t>integrate gender concern in internal culture, structure and processes</a:t>
            </a:r>
            <a:r>
              <a:rPr lang="en-GB" u="sng" dirty="0" smtClean="0"/>
              <a:t>) </a:t>
            </a:r>
            <a:r>
              <a:rPr lang="en-US" dirty="0"/>
              <a:t>(give an example of each)</a:t>
            </a:r>
            <a:endParaRPr lang="en-GB" dirty="0"/>
          </a:p>
          <a:p>
            <a:r>
              <a:rPr lang="en-US" dirty="0"/>
              <a:t>Gender equality in human </a:t>
            </a:r>
            <a:r>
              <a:rPr lang="en-US" dirty="0" smtClean="0"/>
              <a:t>resources management</a:t>
            </a:r>
          </a:p>
          <a:p>
            <a:r>
              <a:rPr lang="en-US" dirty="0" smtClean="0"/>
              <a:t>Introduce gender-responsive budgeting</a:t>
            </a:r>
            <a:endParaRPr lang="en-GB" dirty="0"/>
          </a:p>
          <a:p>
            <a:r>
              <a:rPr lang="en-US" dirty="0" smtClean="0"/>
              <a:t>Institutional </a:t>
            </a:r>
            <a:r>
              <a:rPr lang="en-US" dirty="0"/>
              <a:t>incentives to be created to enhance accountability of </a:t>
            </a:r>
            <a:r>
              <a:rPr lang="fr-CH" dirty="0" smtClean="0"/>
              <a:t>staff</a:t>
            </a:r>
            <a:endParaRPr lang="en-GB" dirty="0"/>
          </a:p>
          <a:p>
            <a:r>
              <a:rPr lang="en-US" dirty="0"/>
              <a:t>Capacity development</a:t>
            </a:r>
            <a:endParaRPr lang="en-GB" dirty="0"/>
          </a:p>
          <a:p>
            <a:r>
              <a:rPr lang="fr-CH" dirty="0" err="1" smtClean="0"/>
              <a:t>Towards</a:t>
            </a:r>
            <a:r>
              <a:rPr lang="fr-CH" dirty="0" smtClean="0"/>
              <a:t> and </a:t>
            </a:r>
            <a:r>
              <a:rPr lang="fr-CH" dirty="0" err="1" smtClean="0"/>
              <a:t>organizational</a:t>
            </a:r>
            <a:r>
              <a:rPr lang="fr-CH" dirty="0" smtClean="0"/>
              <a:t> culture </a:t>
            </a:r>
            <a:r>
              <a:rPr lang="fr-CH" dirty="0" err="1" smtClean="0"/>
              <a:t>conducive</a:t>
            </a:r>
            <a:r>
              <a:rPr lang="fr-CH" dirty="0" smtClean="0"/>
              <a:t> to </a:t>
            </a:r>
            <a:r>
              <a:rPr lang="fr-CH" dirty="0" err="1" smtClean="0"/>
              <a:t>gender</a:t>
            </a:r>
            <a:r>
              <a:rPr lang="fr-CH" dirty="0" smtClean="0"/>
              <a:t> </a:t>
            </a:r>
            <a:r>
              <a:rPr lang="fr-CH" dirty="0" err="1" smtClean="0"/>
              <a:t>equality</a:t>
            </a: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39465690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smtClean="0"/>
              <a:t>OHCHR Gender Equality Policy (2011) </a:t>
            </a:r>
          </a:p>
          <a:p>
            <a:pPr marL="0" indent="0">
              <a:buNone/>
            </a:pPr>
            <a:r>
              <a:rPr lang="en-GB" u="sng" dirty="0" smtClean="0"/>
              <a:t>II. </a:t>
            </a:r>
            <a:r>
              <a:rPr lang="en-US" u="sng" dirty="0" smtClean="0"/>
              <a:t>Advancing </a:t>
            </a:r>
            <a:r>
              <a:rPr lang="en-US" u="sng" dirty="0"/>
              <a:t>Gender Equality in all fields of OCHCR </a:t>
            </a:r>
            <a:r>
              <a:rPr lang="en-US" u="sng" dirty="0" smtClean="0"/>
              <a:t>Mandate </a:t>
            </a:r>
            <a:r>
              <a:rPr lang="en-US" dirty="0" smtClean="0"/>
              <a:t>(give an example of each)</a:t>
            </a:r>
            <a:endParaRPr lang="en-GB" dirty="0" smtClean="0"/>
          </a:p>
          <a:p>
            <a:r>
              <a:rPr lang="en-US" dirty="0"/>
              <a:t>In the work of the </a:t>
            </a:r>
            <a:r>
              <a:rPr lang="en-US" dirty="0" smtClean="0"/>
              <a:t>Human Rights Council and Special Procedures</a:t>
            </a:r>
          </a:p>
          <a:p>
            <a:r>
              <a:rPr lang="en-US" dirty="0" smtClean="0"/>
              <a:t>Treaty Bodies</a:t>
            </a:r>
            <a:endParaRPr lang="en-US" dirty="0"/>
          </a:p>
          <a:p>
            <a:r>
              <a:rPr lang="en-US" dirty="0" smtClean="0"/>
              <a:t>Thematic </a:t>
            </a:r>
            <a:r>
              <a:rPr lang="en-US" dirty="0"/>
              <a:t>work</a:t>
            </a:r>
          </a:p>
          <a:p>
            <a:r>
              <a:rPr lang="en-US" dirty="0"/>
              <a:t>At regional and country level</a:t>
            </a:r>
          </a:p>
          <a:p>
            <a:r>
              <a:rPr lang="en-US" dirty="0"/>
              <a:t>In working with partners</a:t>
            </a:r>
          </a:p>
          <a:p>
            <a:pPr marL="0" indent="0">
              <a:buNone/>
            </a:pPr>
            <a:endParaRPr lang="en-GB" dirty="0"/>
          </a:p>
        </p:txBody>
      </p:sp>
    </p:spTree>
    <p:extLst>
      <p:ext uri="{BB962C8B-B14F-4D97-AF65-F5344CB8AC3E}">
        <p14:creationId xmlns:p14="http://schemas.microsoft.com/office/powerpoint/2010/main" val="40088286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dirty="0" smtClean="0"/>
              <a:t>OHCHR Gender Equality Strategic Plan</a:t>
            </a:r>
          </a:p>
          <a:p>
            <a:pPr marL="0" indent="0">
              <a:buNone/>
            </a:pPr>
            <a:r>
              <a:rPr lang="en-US" u="sng" dirty="0"/>
              <a:t>Purpose and </a:t>
            </a:r>
            <a:r>
              <a:rPr lang="en-US" u="sng" dirty="0" smtClean="0"/>
              <a:t>Rationale</a:t>
            </a:r>
            <a:endParaRPr lang="en-GB" dirty="0"/>
          </a:p>
          <a:p>
            <a:r>
              <a:rPr lang="en-US" dirty="0" smtClean="0"/>
              <a:t>Lays </a:t>
            </a:r>
            <a:r>
              <a:rPr lang="en-US" dirty="0"/>
              <a:t>out concrete actions to advance gender equality, in both the institutional  setting </a:t>
            </a:r>
            <a:r>
              <a:rPr lang="en-US" dirty="0" smtClean="0"/>
              <a:t>and substantive work </a:t>
            </a:r>
            <a:r>
              <a:rPr lang="en-US" dirty="0"/>
              <a:t>of the office</a:t>
            </a:r>
            <a:endParaRPr lang="en-GB" dirty="0"/>
          </a:p>
          <a:p>
            <a:r>
              <a:rPr lang="en-US" dirty="0" smtClean="0"/>
              <a:t>Continues </a:t>
            </a:r>
            <a:r>
              <a:rPr lang="en-US" dirty="0"/>
              <a:t>to be informed by the human rights-based approach and the gender integration policy of the United Nations</a:t>
            </a:r>
            <a:endParaRPr lang="en-GB" dirty="0"/>
          </a:p>
          <a:p>
            <a:r>
              <a:rPr lang="en-US" dirty="0"/>
              <a:t>Designed to </a:t>
            </a:r>
            <a:r>
              <a:rPr lang="en-US" dirty="0" smtClean="0"/>
              <a:t>CEB/System Wide Action Plan on Gender Equality and the Empowerment of Women compliant</a:t>
            </a:r>
          </a:p>
          <a:p>
            <a:r>
              <a:rPr lang="en-US" dirty="0" smtClean="0"/>
              <a:t>It </a:t>
            </a:r>
            <a:r>
              <a:rPr lang="en-US" dirty="0"/>
              <a:t>also includes GMO 3 which requires the integration of a gender perspective office-wide</a:t>
            </a:r>
            <a:endParaRPr lang="en-GB" dirty="0"/>
          </a:p>
          <a:p>
            <a:pPr marL="0" indent="0">
              <a:buNone/>
            </a:pPr>
            <a:r>
              <a:rPr lang="en-US" dirty="0"/>
              <a:t> </a:t>
            </a:r>
            <a:endParaRPr lang="en-GB" dirty="0"/>
          </a:p>
          <a:p>
            <a:pPr marL="0" indent="0">
              <a:buNone/>
            </a:pPr>
            <a:endParaRPr lang="en-GB" dirty="0"/>
          </a:p>
        </p:txBody>
      </p:sp>
    </p:spTree>
    <p:extLst>
      <p:ext uri="{BB962C8B-B14F-4D97-AF65-F5344CB8AC3E}">
        <p14:creationId xmlns:p14="http://schemas.microsoft.com/office/powerpoint/2010/main" val="3818225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smtClean="0"/>
              <a:t>OHCHR Gender Equality Strategic Plan</a:t>
            </a:r>
          </a:p>
          <a:p>
            <a:pPr marL="0" indent="0">
              <a:buNone/>
            </a:pPr>
            <a:r>
              <a:rPr lang="en-US" u="sng" dirty="0"/>
              <a:t>Implementation Machinery</a:t>
            </a:r>
            <a:endParaRPr lang="en-GB" dirty="0"/>
          </a:p>
          <a:p>
            <a:pPr marL="0" indent="0">
              <a:buNone/>
            </a:pPr>
            <a:r>
              <a:rPr lang="en-US" dirty="0"/>
              <a:t>The Strategic Plan will be implemented </a:t>
            </a:r>
            <a:r>
              <a:rPr lang="en-US" dirty="0" smtClean="0"/>
              <a:t>by all OHCHR staff with </a:t>
            </a:r>
            <a:r>
              <a:rPr lang="en-US" dirty="0"/>
              <a:t>the support of an integrated gender architecture including:</a:t>
            </a:r>
            <a:endParaRPr lang="en-GB" dirty="0"/>
          </a:p>
          <a:p>
            <a:pPr lvl="0"/>
            <a:r>
              <a:rPr lang="en-US" dirty="0"/>
              <a:t>Women’s Human Rights and Gender Section</a:t>
            </a:r>
            <a:endParaRPr lang="en-GB" dirty="0"/>
          </a:p>
          <a:p>
            <a:pPr lvl="0"/>
            <a:r>
              <a:rPr lang="en-US" dirty="0"/>
              <a:t>Regional Gender Advisers</a:t>
            </a:r>
            <a:endParaRPr lang="en-GB" dirty="0"/>
          </a:p>
          <a:p>
            <a:pPr lvl="0"/>
            <a:r>
              <a:rPr lang="en-US" dirty="0"/>
              <a:t>Gender Facilitators</a:t>
            </a:r>
            <a:endParaRPr lang="en-GB" dirty="0"/>
          </a:p>
          <a:p>
            <a:pPr lvl="0"/>
            <a:r>
              <a:rPr lang="en-US" dirty="0"/>
              <a:t>Gender Focal Points</a:t>
            </a:r>
            <a:endParaRPr lang="en-GB" dirty="0"/>
          </a:p>
          <a:p>
            <a:pPr lvl="0"/>
            <a:r>
              <a:rPr lang="en-US" dirty="0"/>
              <a:t>Departmental Focal Points for Women</a:t>
            </a:r>
            <a:endParaRPr lang="en-GB" dirty="0"/>
          </a:p>
          <a:p>
            <a:pPr lvl="0"/>
            <a:r>
              <a:rPr lang="en-US" dirty="0"/>
              <a:t>The Senior Human Rights Adviser on Sexual orientation and gender identity</a:t>
            </a:r>
            <a:endParaRPr lang="en-GB" dirty="0"/>
          </a:p>
          <a:p>
            <a:pPr marL="0" indent="0">
              <a:buNone/>
            </a:pPr>
            <a:r>
              <a:rPr lang="en-US" dirty="0"/>
              <a:t> </a:t>
            </a:r>
            <a:endParaRPr lang="en-GB" dirty="0"/>
          </a:p>
          <a:p>
            <a:pPr marL="0" indent="0">
              <a:buNone/>
            </a:pPr>
            <a:endParaRPr lang="en-GB" dirty="0"/>
          </a:p>
        </p:txBody>
      </p:sp>
    </p:spTree>
    <p:extLst>
      <p:ext uri="{BB962C8B-B14F-4D97-AF65-F5344CB8AC3E}">
        <p14:creationId xmlns:p14="http://schemas.microsoft.com/office/powerpoint/2010/main" val="4248311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a:t>
            </a:r>
            <a:endParaRPr lang="en-US" dirty="0"/>
          </a:p>
        </p:txBody>
      </p:sp>
      <p:sp>
        <p:nvSpPr>
          <p:cNvPr id="3" name="Subtitle 2"/>
          <p:cNvSpPr>
            <a:spLocks noGrp="1"/>
          </p:cNvSpPr>
          <p:nvPr>
            <p:ph idx="1"/>
          </p:nvPr>
        </p:nvSpPr>
        <p:spPr/>
        <p:txBody>
          <a:bodyPr>
            <a:normAutofit/>
          </a:bodyPr>
          <a:lstStyle/>
          <a:p>
            <a:pPr algn="l"/>
            <a:r>
              <a:rPr lang="en-US" dirty="0" smtClean="0"/>
              <a:t>Recommend two short modules:</a:t>
            </a:r>
          </a:p>
          <a:p>
            <a:pPr algn="l"/>
            <a:r>
              <a:rPr lang="en-US" dirty="0" smtClean="0"/>
              <a:t>Module one – Context </a:t>
            </a:r>
          </a:p>
          <a:p>
            <a:pPr algn="l"/>
            <a:r>
              <a:rPr lang="en-US" dirty="0" smtClean="0"/>
              <a:t>Module two – Accountability</a:t>
            </a:r>
          </a:p>
          <a:p>
            <a:pPr algn="l"/>
            <a:r>
              <a:rPr lang="en-US" dirty="0" smtClean="0"/>
              <a:t>Module three  - Integration</a:t>
            </a:r>
            <a:endParaRPr lang="en-US" dirty="0"/>
          </a:p>
        </p:txBody>
      </p:sp>
      <p:pic>
        <p:nvPicPr>
          <p:cNvPr id="4" name="Picture 3" descr="plant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993" y="2153210"/>
            <a:ext cx="9272509" cy="4829432"/>
          </a:xfrm>
          <a:prstGeom prst="rect">
            <a:avLst/>
          </a:prstGeom>
        </p:spPr>
      </p:pic>
    </p:spTree>
    <p:extLst>
      <p:ext uri="{BB962C8B-B14F-4D97-AF65-F5344CB8AC3E}">
        <p14:creationId xmlns:p14="http://schemas.microsoft.com/office/powerpoint/2010/main" val="18800422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a:bodyPr>
          <a:lstStyle/>
          <a:p>
            <a:pPr marL="0" indent="0">
              <a:buNone/>
            </a:pPr>
            <a:r>
              <a:rPr lang="fr-CH" sz="2000" u="sng" dirty="0" smtClean="0"/>
              <a:t>Roles and responsibilities of OHCHR staff </a:t>
            </a:r>
          </a:p>
          <a:p>
            <a:r>
              <a:rPr lang="fr-CH" sz="2000" dirty="0" smtClean="0"/>
              <a:t>Managers</a:t>
            </a:r>
          </a:p>
          <a:p>
            <a:pPr lvl="0">
              <a:buFont typeface="Wingdings" pitchFamily="2" charset="2"/>
              <a:buChar char="ü"/>
            </a:pPr>
            <a:r>
              <a:rPr lang="en-GB" sz="2000" dirty="0"/>
              <a:t>“Ensure a gender perspective in communication (public statements, media interventions), meetings (with Government officials, donors, UN entities, etc.), and partnerships (civil society organizations, National Human Rights Institutions, etc.).”</a:t>
            </a:r>
          </a:p>
          <a:p>
            <a:pPr lvl="0">
              <a:buFont typeface="Wingdings" pitchFamily="2" charset="2"/>
              <a:buChar char="ü"/>
            </a:pPr>
            <a:r>
              <a:rPr lang="en-GB" sz="2000" dirty="0"/>
              <a:t>“Create a working environment that is conducive to gender equality (e.g. flexible working arrangements, zero tolerance for sexual harassment and sexist remarks) and encourage that staff under the manager’s supervision have at least one activity related to gender in their E-performance </a:t>
            </a:r>
            <a:r>
              <a:rPr lang="en-GB" sz="2000" dirty="0" err="1"/>
              <a:t>workplan</a:t>
            </a:r>
            <a:r>
              <a:rPr lang="en-GB" sz="2000" dirty="0"/>
              <a:t>.”</a:t>
            </a:r>
          </a:p>
          <a:p>
            <a:pPr marL="0" indent="0">
              <a:buNone/>
            </a:pPr>
            <a:endParaRPr lang="fr-CH" sz="2000" dirty="0" smtClean="0">
              <a:solidFill>
                <a:srgbClr val="C00000"/>
              </a:solidFill>
            </a:endParaRPr>
          </a:p>
          <a:p>
            <a:pPr marL="0" indent="0">
              <a:buNone/>
            </a:pPr>
            <a:endParaRPr lang="en-GB" dirty="0"/>
          </a:p>
        </p:txBody>
      </p:sp>
    </p:spTree>
    <p:extLst>
      <p:ext uri="{BB962C8B-B14F-4D97-AF65-F5344CB8AC3E}">
        <p14:creationId xmlns:p14="http://schemas.microsoft.com/office/powerpoint/2010/main" val="38757712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a:bodyPr>
          <a:lstStyle/>
          <a:p>
            <a:pPr marL="0" indent="0">
              <a:buNone/>
            </a:pPr>
            <a:r>
              <a:rPr lang="fr-CH" sz="2000" u="sng" dirty="0" smtClean="0"/>
              <a:t>Roles and responsibilities of OHCHR staff </a:t>
            </a:r>
          </a:p>
          <a:p>
            <a:r>
              <a:rPr lang="fr-CH" sz="2000" dirty="0"/>
              <a:t>Professional staff</a:t>
            </a:r>
          </a:p>
          <a:p>
            <a:pPr lvl="0">
              <a:buFont typeface="Wingdings" pitchFamily="2" charset="2"/>
              <a:buChar char="ü"/>
            </a:pPr>
            <a:r>
              <a:rPr lang="en-GB" sz="2000" dirty="0"/>
              <a:t>“Ensure that the rights of women and men are equally addressed in analysing the human rights situation and throughout the programming cycle.”</a:t>
            </a:r>
          </a:p>
          <a:p>
            <a:pPr lvl="0">
              <a:buFont typeface="Wingdings" pitchFamily="2" charset="2"/>
              <a:buChar char="ü"/>
            </a:pPr>
            <a:r>
              <a:rPr lang="en-GB" sz="2000" dirty="0"/>
              <a:t>“Whenever possible, ensure that a gender dimension is reflected in written documents (including reports, briefing notes, talking points, press releases, statements, webstories) and that these documents use gender-sensitive language.”</a:t>
            </a:r>
          </a:p>
          <a:p>
            <a:pPr marL="0" indent="0">
              <a:buNone/>
            </a:pPr>
            <a:endParaRPr lang="fr-CH" sz="2000" dirty="0" smtClean="0">
              <a:solidFill>
                <a:srgbClr val="C00000"/>
              </a:solidFill>
            </a:endParaRPr>
          </a:p>
          <a:p>
            <a:pPr marL="0" indent="0">
              <a:buNone/>
            </a:pPr>
            <a:endParaRPr lang="en-GB" dirty="0"/>
          </a:p>
        </p:txBody>
      </p:sp>
    </p:spTree>
    <p:extLst>
      <p:ext uri="{BB962C8B-B14F-4D97-AF65-F5344CB8AC3E}">
        <p14:creationId xmlns:p14="http://schemas.microsoft.com/office/powerpoint/2010/main" val="26421655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Module 2 - Accountability</a:t>
            </a:r>
            <a:endParaRPr lang="en-GB" dirty="0"/>
          </a:p>
        </p:txBody>
      </p:sp>
      <p:sp>
        <p:nvSpPr>
          <p:cNvPr id="3" name="Content Placeholder 2"/>
          <p:cNvSpPr>
            <a:spLocks noGrp="1"/>
          </p:cNvSpPr>
          <p:nvPr>
            <p:ph idx="1"/>
          </p:nvPr>
        </p:nvSpPr>
        <p:spPr/>
        <p:txBody>
          <a:bodyPr>
            <a:normAutofit/>
          </a:bodyPr>
          <a:lstStyle/>
          <a:p>
            <a:pPr marL="0" indent="0">
              <a:buNone/>
            </a:pPr>
            <a:r>
              <a:rPr lang="fr-CH" sz="2000" u="sng" dirty="0" smtClean="0"/>
              <a:t>Roles and responsibilities of OHCHR staff </a:t>
            </a:r>
          </a:p>
          <a:p>
            <a:r>
              <a:rPr lang="fr-CH" sz="2000" dirty="0" smtClean="0"/>
              <a:t>General service staff</a:t>
            </a:r>
          </a:p>
          <a:p>
            <a:pPr>
              <a:buFont typeface="Wingdings" pitchFamily="2" charset="2"/>
              <a:buChar char="ü"/>
            </a:pPr>
            <a:r>
              <a:rPr lang="en-US" sz="2000" dirty="0" smtClean="0"/>
              <a:t>“Bring to the attention of the relevant staff considerations related to gender in documents, procurement processes, and recruitment, including the granting of equal consideration to male and female candidates in the recruitment of consultants.”  </a:t>
            </a:r>
          </a:p>
          <a:p>
            <a:pPr>
              <a:buFont typeface="Wingdings" pitchFamily="2" charset="2"/>
              <a:buChar char="ü"/>
            </a:pPr>
            <a:r>
              <a:rPr lang="en-US" sz="2000" dirty="0" smtClean="0"/>
              <a:t>“Check gender balance of participants and the differentiated needs of women and men (e.g. in terms of the venue, timeframe and facilities available) when organizing meetings.”</a:t>
            </a:r>
          </a:p>
          <a:p>
            <a:pPr marL="0" indent="0">
              <a:buNone/>
            </a:pPr>
            <a:endParaRPr lang="en-GB" sz="2000" dirty="0" smtClean="0">
              <a:solidFill>
                <a:srgbClr val="C00000"/>
              </a:solidFill>
            </a:endParaRPr>
          </a:p>
          <a:p>
            <a:pPr marL="0" indent="0">
              <a:buNone/>
            </a:pPr>
            <a:endParaRPr lang="fr-CH" sz="2000" dirty="0" smtClean="0">
              <a:solidFill>
                <a:srgbClr val="C00000"/>
              </a:solidFill>
            </a:endParaRPr>
          </a:p>
          <a:p>
            <a:pPr marL="0" indent="0">
              <a:buNone/>
            </a:pPr>
            <a:endParaRPr lang="en-GB" dirty="0"/>
          </a:p>
        </p:txBody>
      </p:sp>
    </p:spTree>
    <p:extLst>
      <p:ext uri="{BB962C8B-B14F-4D97-AF65-F5344CB8AC3E}">
        <p14:creationId xmlns:p14="http://schemas.microsoft.com/office/powerpoint/2010/main" val="1969357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93002" y="1918423"/>
            <a:ext cx="5795360" cy="4550029"/>
          </a:xfrm>
          <a:solidFill>
            <a:schemeClr val="bg1"/>
          </a:solidFill>
          <a:ln w="53975">
            <a:solidFill>
              <a:srgbClr val="FF0000"/>
            </a:solidFill>
          </a:ln>
          <a:effectLst>
            <a:outerShdw blurRad="247650" dist="215900" dir="2700000" sx="61000" sy="61000" algn="tl" rotWithShape="0">
              <a:srgbClr val="000000">
                <a:alpha val="43000"/>
              </a:srgbClr>
            </a:outerShdw>
          </a:effectLst>
        </p:spPr>
        <p:txBody>
          <a:bodyPr vert="horz" lIns="91440" tIns="45720" rIns="91440" bIns="45720" rtlCol="0">
            <a:normAutofit/>
          </a:bodyPr>
          <a:lstStyle/>
          <a:p>
            <a:pPr algn="l"/>
            <a:r>
              <a:rPr lang="en-US" sz="2400" dirty="0"/>
              <a:t>Module </a:t>
            </a:r>
            <a:r>
              <a:rPr lang="en-US" sz="2400" dirty="0" smtClean="0"/>
              <a:t>Three </a:t>
            </a:r>
            <a:r>
              <a:rPr lang="en-US" sz="2400" dirty="0"/>
              <a:t>- Integration</a:t>
            </a:r>
            <a:endParaRPr lang="en-GB" sz="2400" dirty="0"/>
          </a:p>
          <a:p>
            <a:pPr algn="l"/>
            <a:r>
              <a:rPr lang="en-US" sz="2400" dirty="0"/>
              <a:t> </a:t>
            </a:r>
            <a:endParaRPr lang="en-GB" sz="2400" dirty="0"/>
          </a:p>
          <a:p>
            <a:pPr algn="l"/>
            <a:r>
              <a:rPr lang="en-US" sz="2400" dirty="0"/>
              <a:t>By the end of this module you will </a:t>
            </a:r>
            <a:r>
              <a:rPr lang="en-US" sz="2400" dirty="0" smtClean="0"/>
              <a:t>have:</a:t>
            </a:r>
            <a:r>
              <a:rPr lang="en-US" sz="2400" dirty="0"/>
              <a:t> </a:t>
            </a:r>
            <a:endParaRPr lang="en-GB" sz="2400" dirty="0" smtClean="0"/>
          </a:p>
          <a:p>
            <a:pPr marL="342900" lvl="0" indent="-342900" algn="l">
              <a:buFont typeface="Wingdings" charset="2"/>
              <a:buChar char="ü"/>
            </a:pPr>
            <a:r>
              <a:rPr lang="en-US" sz="2400" dirty="0" smtClean="0">
                <a:solidFill>
                  <a:schemeClr val="bg1">
                    <a:lumMod val="50000"/>
                  </a:schemeClr>
                </a:solidFill>
              </a:rPr>
              <a:t>Understood the basics of gender </a:t>
            </a:r>
            <a:r>
              <a:rPr lang="en-GB" sz="2400" dirty="0" smtClean="0">
                <a:solidFill>
                  <a:schemeClr val="bg1">
                    <a:lumMod val="50000"/>
                  </a:schemeClr>
                </a:solidFill>
              </a:rPr>
              <a:t>analysis including </a:t>
            </a:r>
            <a:r>
              <a:rPr lang="en-US" sz="2400" dirty="0" smtClean="0">
                <a:solidFill>
                  <a:schemeClr val="bg1">
                    <a:lumMod val="50000"/>
                  </a:schemeClr>
                </a:solidFill>
              </a:rPr>
              <a:t>gendered aspects of HR violations and responses</a:t>
            </a:r>
            <a:endParaRPr lang="en-GB" sz="2400" dirty="0" smtClean="0">
              <a:solidFill>
                <a:schemeClr val="bg1">
                  <a:lumMod val="50000"/>
                </a:schemeClr>
              </a:solidFill>
            </a:endParaRPr>
          </a:p>
          <a:p>
            <a:pPr marL="342900" indent="-342900" algn="l">
              <a:buFont typeface="Wingdings" charset="2"/>
              <a:buChar char="ü"/>
            </a:pPr>
            <a:r>
              <a:rPr lang="en-US" sz="2400" dirty="0" smtClean="0">
                <a:solidFill>
                  <a:schemeClr val="bg1">
                    <a:lumMod val="50000"/>
                  </a:schemeClr>
                </a:solidFill>
              </a:rPr>
              <a:t>Explored </a:t>
            </a:r>
            <a:r>
              <a:rPr lang="en-US" sz="2400" dirty="0">
                <a:solidFill>
                  <a:schemeClr val="bg1">
                    <a:lumMod val="50000"/>
                  </a:schemeClr>
                </a:solidFill>
              </a:rPr>
              <a:t>gender </a:t>
            </a:r>
            <a:r>
              <a:rPr lang="en-US" sz="2400" dirty="0" smtClean="0">
                <a:solidFill>
                  <a:schemeClr val="bg1">
                    <a:lumMod val="50000"/>
                  </a:schemeClr>
                </a:solidFill>
              </a:rPr>
              <a:t>(in)sensitive language and reporting</a:t>
            </a:r>
            <a:endParaRPr lang="en-GB" sz="2400" dirty="0">
              <a:solidFill>
                <a:schemeClr val="bg1">
                  <a:lumMod val="50000"/>
                </a:schemeClr>
              </a:solidFill>
            </a:endParaRPr>
          </a:p>
          <a:p>
            <a:pPr marL="342900" indent="-342900" algn="l">
              <a:buFont typeface="Wingdings" charset="2"/>
              <a:buChar char="ü"/>
            </a:pPr>
            <a:r>
              <a:rPr lang="en-US" sz="2400" dirty="0"/>
              <a:t>Considered how to integrate gender into </a:t>
            </a:r>
            <a:r>
              <a:rPr lang="en-US" sz="2400" dirty="0" smtClean="0"/>
              <a:t>your work</a:t>
            </a:r>
            <a:endParaRPr lang="en-GB" sz="2400" dirty="0"/>
          </a:p>
          <a:p>
            <a:pPr algn="l"/>
            <a:endParaRPr lang="en-US" sz="2400" dirty="0"/>
          </a:p>
        </p:txBody>
      </p:sp>
      <p:sp>
        <p:nvSpPr>
          <p:cNvPr id="5" name="Title 1"/>
          <p:cNvSpPr>
            <a:spLocks noGrp="1"/>
          </p:cNvSpPr>
          <p:nvPr>
            <p:ph type="ctrTitle"/>
          </p:nvPr>
        </p:nvSpPr>
        <p:spPr>
          <a:xfrm>
            <a:off x="175164" y="39540"/>
            <a:ext cx="4459847" cy="1754343"/>
          </a:xfrm>
        </p:spPr>
        <p:txBody>
          <a:bodyPr>
            <a:normAutofit fontScale="90000"/>
          </a:bodyPr>
          <a:lstStyle/>
          <a:p>
            <a:pPr algn="l"/>
            <a:r>
              <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Learning Objectives</a:t>
            </a:r>
            <a:endParaRPr lang="en-US"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3255299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5951"/>
            <a:ext cx="7772400" cy="1470025"/>
          </a:xfrm>
        </p:spPr>
        <p:txBody>
          <a:bodyPr/>
          <a:lstStyle/>
          <a:p>
            <a:r>
              <a:rPr lang="en-US" dirty="0" smtClean="0"/>
              <a:t>Learning Content</a:t>
            </a:r>
            <a:endParaRPr lang="en-US" dirty="0"/>
          </a:p>
        </p:txBody>
      </p:sp>
      <p:sp>
        <p:nvSpPr>
          <p:cNvPr id="3" name="Subtitle 2"/>
          <p:cNvSpPr>
            <a:spLocks noGrp="1"/>
          </p:cNvSpPr>
          <p:nvPr>
            <p:ph type="subTitle" idx="1"/>
          </p:nvPr>
        </p:nvSpPr>
        <p:spPr>
          <a:xfrm>
            <a:off x="685800" y="2271963"/>
            <a:ext cx="4682433" cy="1752600"/>
          </a:xfrm>
        </p:spPr>
        <p:txBody>
          <a:bodyPr>
            <a:noAutofit/>
          </a:bodyPr>
          <a:lstStyle/>
          <a:p>
            <a:pPr algn="l"/>
            <a:r>
              <a:rPr lang="en-US" sz="2800" b="1" dirty="0"/>
              <a:t>Module </a:t>
            </a:r>
            <a:r>
              <a:rPr lang="en-US" sz="2800" b="1" dirty="0" smtClean="0"/>
              <a:t>Three – </a:t>
            </a:r>
            <a:r>
              <a:rPr lang="en-US" sz="2800" b="1" dirty="0"/>
              <a:t>Integration</a:t>
            </a:r>
            <a:endParaRPr lang="en-GB" sz="2800" dirty="0"/>
          </a:p>
          <a:p>
            <a:pPr algn="l"/>
            <a:r>
              <a:rPr lang="en-US" sz="2800" dirty="0" smtClean="0"/>
              <a:t>Gender Analysis</a:t>
            </a:r>
          </a:p>
          <a:p>
            <a:pPr algn="l"/>
            <a:r>
              <a:rPr lang="en-US" sz="2800" dirty="0" smtClean="0"/>
              <a:t>Gender Sensitive Language/Reporting</a:t>
            </a:r>
          </a:p>
          <a:p>
            <a:pPr algn="l"/>
            <a:r>
              <a:rPr lang="en-US" sz="2800" dirty="0"/>
              <a:t>I</a:t>
            </a:r>
            <a:r>
              <a:rPr lang="en-US" sz="2800" dirty="0" smtClean="0"/>
              <a:t>ntegrating Gender into your work</a:t>
            </a:r>
          </a:p>
        </p:txBody>
      </p:sp>
      <p:pic>
        <p:nvPicPr>
          <p:cNvPr id="4" name="Picture 3" descr="brain-in-a-jar cop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8764" y="419267"/>
            <a:ext cx="4838700" cy="6667500"/>
          </a:xfrm>
          <a:prstGeom prst="rect">
            <a:avLst/>
          </a:prstGeom>
        </p:spPr>
      </p:pic>
    </p:spTree>
    <p:extLst>
      <p:ext uri="{BB962C8B-B14F-4D97-AF65-F5344CB8AC3E}">
        <p14:creationId xmlns:p14="http://schemas.microsoft.com/office/powerpoint/2010/main" val="41648756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Module 3 - Integration</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smtClean="0"/>
              <a:t>Gender analysis </a:t>
            </a:r>
          </a:p>
          <a:p>
            <a:pPr marL="0" indent="0">
              <a:buNone/>
            </a:pPr>
            <a:r>
              <a:rPr lang="en-GB" dirty="0" smtClean="0"/>
              <a:t>Definition</a:t>
            </a:r>
          </a:p>
          <a:p>
            <a:r>
              <a:rPr lang="en-US" dirty="0"/>
              <a:t>Gender analysis is a tool to diagnose the differences between women and men regarding their specific activities, conditions, needs, access to and control over resources, and their access to development benefits and decision-making</a:t>
            </a:r>
            <a:endParaRPr lang="en-GB" dirty="0"/>
          </a:p>
          <a:p>
            <a:r>
              <a:rPr lang="en-US" dirty="0"/>
              <a:t>It studies the links between these and other factors in the larger socio-cultural, economic, political and environmental </a:t>
            </a:r>
            <a:r>
              <a:rPr lang="en-US" dirty="0" smtClean="0"/>
              <a:t>context</a:t>
            </a:r>
          </a:p>
          <a:p>
            <a:pPr marL="0" indent="0">
              <a:buNone/>
            </a:pPr>
            <a:endParaRPr lang="en-US" dirty="0"/>
          </a:p>
          <a:p>
            <a:pPr marL="0" indent="0">
              <a:buNone/>
            </a:pPr>
            <a:r>
              <a:rPr lang="en-US" dirty="0" smtClean="0"/>
              <a:t>Applied to Human Rights work, it is a tool to see how human rights issues affect women and men differently and to properly address gender inequalities in looking at measures to be put in place to protect and promote human rights of all. </a:t>
            </a:r>
          </a:p>
          <a:p>
            <a:pPr>
              <a:defRPr/>
            </a:pPr>
            <a:endParaRPr lang="en-GB" dirty="0"/>
          </a:p>
          <a:p>
            <a:pPr marL="0" indent="0">
              <a:buNone/>
            </a:pPr>
            <a:endParaRPr lang="en-US" dirty="0" smtClean="0"/>
          </a:p>
          <a:p>
            <a:pPr marL="0" indent="0">
              <a:buNone/>
            </a:pPr>
            <a:endParaRPr lang="en-GB" dirty="0"/>
          </a:p>
          <a:p>
            <a:pPr marL="0" indent="0">
              <a:buNone/>
            </a:pPr>
            <a:endParaRPr lang="en-GB" dirty="0" smtClean="0"/>
          </a:p>
          <a:p>
            <a:pPr marL="0" indent="0">
              <a:buNone/>
            </a:pPr>
            <a:endParaRPr lang="en-GB" dirty="0"/>
          </a:p>
        </p:txBody>
      </p:sp>
    </p:spTree>
    <p:extLst>
      <p:ext uri="{BB962C8B-B14F-4D97-AF65-F5344CB8AC3E}">
        <p14:creationId xmlns:p14="http://schemas.microsoft.com/office/powerpoint/2010/main" val="39688333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r>
              <a:rPr lang="en-GB" dirty="0"/>
              <a:t>Module 3 - Integration</a:t>
            </a:r>
            <a:endParaRPr lang="en-GB" dirty="0" smtClean="0">
              <a:latin typeface="Arial" charset="0"/>
              <a:ea typeface="ＭＳ Ｐゴシック" pitchFamily="34" charset="-128"/>
              <a:cs typeface="Arial" charset="0"/>
            </a:endParaRPr>
          </a:p>
        </p:txBody>
      </p:sp>
      <p:sp>
        <p:nvSpPr>
          <p:cNvPr id="3" name="Content Placeholder 2"/>
          <p:cNvSpPr>
            <a:spLocks noGrp="1"/>
          </p:cNvSpPr>
          <p:nvPr>
            <p:ph idx="1"/>
          </p:nvPr>
        </p:nvSpPr>
        <p:spPr>
          <a:xfrm>
            <a:off x="741363" y="1498600"/>
            <a:ext cx="7566025" cy="4478338"/>
          </a:xfrm>
        </p:spPr>
        <p:txBody>
          <a:bodyPr>
            <a:normAutofit/>
          </a:bodyPr>
          <a:lstStyle/>
          <a:p>
            <a:pPr marL="0" indent="0">
              <a:buNone/>
              <a:defRPr/>
            </a:pPr>
            <a:r>
              <a:rPr lang="en-GB" sz="2400" b="1" u="sng" dirty="0" smtClean="0">
                <a:latin typeface="Arial" charset="0"/>
                <a:ea typeface="ＭＳ Ｐゴシック" pitchFamily="34" charset="-128"/>
                <a:cs typeface="Arial" charset="0"/>
              </a:rPr>
              <a:t>Step-by step approach to gender analysis of human rights situations</a:t>
            </a:r>
          </a:p>
          <a:p>
            <a:pPr marL="0" indent="0">
              <a:buNone/>
              <a:defRPr/>
            </a:pPr>
            <a:endParaRPr lang="en-GB" sz="2400" b="1" u="sng" dirty="0" smtClean="0">
              <a:solidFill>
                <a:srgbClr val="C00000"/>
              </a:solidFill>
              <a:latin typeface="Arial" charset="0"/>
              <a:ea typeface="ＭＳ Ｐゴシック" pitchFamily="34" charset="-128"/>
              <a:cs typeface="Arial" charset="0"/>
            </a:endParaRPr>
          </a:p>
          <a:p>
            <a:pPr marL="0" indent="0">
              <a:buNone/>
              <a:defRPr/>
            </a:pPr>
            <a:r>
              <a:rPr lang="en-GB" sz="1900" dirty="0" smtClean="0">
                <a:latin typeface="Arial" charset="0"/>
                <a:ea typeface="ＭＳ Ｐゴシック" pitchFamily="34" charset="-128"/>
                <a:cs typeface="Arial" charset="0"/>
              </a:rPr>
              <a:t>Step </a:t>
            </a:r>
            <a:r>
              <a:rPr lang="en-GB" sz="1900" dirty="0">
                <a:latin typeface="Arial" charset="0"/>
                <a:ea typeface="ＭＳ Ｐゴシック" pitchFamily="34" charset="-128"/>
                <a:cs typeface="Arial" charset="0"/>
              </a:rPr>
              <a:t>1: Information gathering on human rights situations (sex-disaggregated data)</a:t>
            </a:r>
            <a:endParaRPr lang="en-GB" sz="1900" dirty="0" smtClean="0"/>
          </a:p>
          <a:p>
            <a:pPr>
              <a:defRPr/>
            </a:pPr>
            <a:r>
              <a:rPr lang="en-GB" sz="1900" dirty="0" smtClean="0"/>
              <a:t>Identify data disaggregated by sex and </a:t>
            </a:r>
            <a:r>
              <a:rPr lang="en-US" sz="1900" dirty="0"/>
              <a:t>other elements of diversity such as age, ethnicity, socio-economic status, health condition and </a:t>
            </a:r>
            <a:r>
              <a:rPr lang="en-US" sz="1900" dirty="0" smtClean="0"/>
              <a:t>education</a:t>
            </a:r>
          </a:p>
          <a:p>
            <a:pPr>
              <a:defRPr/>
            </a:pPr>
            <a:r>
              <a:rPr lang="en-GB" sz="1900" dirty="0" smtClean="0"/>
              <a:t>Where gender-specific information is not available, explicitly acknowledge the gap</a:t>
            </a:r>
          </a:p>
          <a:p>
            <a:pPr>
              <a:defRPr/>
            </a:pPr>
            <a:r>
              <a:rPr lang="en-GB" sz="1900" dirty="0" smtClean="0"/>
              <a:t>Collect data through various research methods</a:t>
            </a:r>
          </a:p>
          <a:p>
            <a:pPr marL="0" indent="0">
              <a:buNone/>
              <a:defRPr/>
            </a:pPr>
            <a:endParaRPr lang="en-GB" sz="1900" dirty="0" smtClean="0">
              <a:solidFill>
                <a:srgbClr val="C00000"/>
              </a:solidFill>
            </a:endParaRPr>
          </a:p>
          <a:p>
            <a:pPr marL="0" indent="0">
              <a:buFont typeface="Wingdings" pitchFamily="2" charset="2"/>
              <a:buNone/>
              <a:defRPr/>
            </a:pPr>
            <a:endParaRPr lang="en-US" sz="2000" dirty="0"/>
          </a:p>
        </p:txBody>
      </p:sp>
    </p:spTree>
    <p:extLst>
      <p:ext uri="{BB962C8B-B14F-4D97-AF65-F5344CB8AC3E}">
        <p14:creationId xmlns:p14="http://schemas.microsoft.com/office/powerpoint/2010/main" val="25837720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r>
              <a:rPr lang="en-GB" dirty="0"/>
              <a:t>Module 3 - Integration</a:t>
            </a:r>
            <a:endParaRPr lang="en-GB" dirty="0" smtClean="0">
              <a:latin typeface="Arial" charset="0"/>
              <a:ea typeface="ＭＳ Ｐゴシック" pitchFamily="34" charset="-128"/>
              <a:cs typeface="Arial" charset="0"/>
            </a:endParaRPr>
          </a:p>
        </p:txBody>
      </p:sp>
      <p:sp>
        <p:nvSpPr>
          <p:cNvPr id="3" name="Content Placeholder 2"/>
          <p:cNvSpPr>
            <a:spLocks noGrp="1"/>
          </p:cNvSpPr>
          <p:nvPr>
            <p:ph idx="1"/>
          </p:nvPr>
        </p:nvSpPr>
        <p:spPr>
          <a:xfrm>
            <a:off x="741363" y="1498600"/>
            <a:ext cx="7566025" cy="4478338"/>
          </a:xfrm>
        </p:spPr>
        <p:txBody>
          <a:bodyPr>
            <a:normAutofit fontScale="85000" lnSpcReduction="10000"/>
          </a:bodyPr>
          <a:lstStyle/>
          <a:p>
            <a:pPr marL="0" indent="0">
              <a:buFont typeface="Wingdings" pitchFamily="2" charset="2"/>
              <a:buNone/>
              <a:defRPr/>
            </a:pPr>
            <a:r>
              <a:rPr lang="en-GB" sz="2400" dirty="0">
                <a:latin typeface="Arial" charset="0"/>
                <a:ea typeface="ＭＳ Ｐゴシック" pitchFamily="34" charset="-128"/>
                <a:cs typeface="Arial" charset="0"/>
              </a:rPr>
              <a:t>Step 2: Gender analysis applied to human rights violations</a:t>
            </a:r>
            <a:endParaRPr lang="en-GB" sz="2400" dirty="0"/>
          </a:p>
          <a:p>
            <a:pPr marL="0" indent="0">
              <a:buFont typeface="Wingdings" pitchFamily="2" charset="2"/>
              <a:buNone/>
              <a:defRPr/>
            </a:pPr>
            <a:r>
              <a:rPr lang="en-GB" sz="2400" dirty="0"/>
              <a:t>Set of questions:</a:t>
            </a:r>
          </a:p>
          <a:p>
            <a:pPr>
              <a:defRPr/>
            </a:pPr>
            <a:r>
              <a:rPr lang="en-US" sz="2400" dirty="0"/>
              <a:t>How is a human rights problem affecting women and men differently? Why do such differences exist? What are their root </a:t>
            </a:r>
            <a:r>
              <a:rPr lang="en-US" sz="2400" dirty="0" smtClean="0"/>
              <a:t>causes (including norms and beliefs)?</a:t>
            </a:r>
            <a:endParaRPr lang="en-US" sz="2400" dirty="0"/>
          </a:p>
          <a:p>
            <a:pPr>
              <a:defRPr/>
            </a:pPr>
            <a:r>
              <a:rPr lang="en-US" sz="2400" dirty="0"/>
              <a:t>Do women (or men) tend to be more exposed to particular types of human rights violations?</a:t>
            </a:r>
          </a:p>
          <a:p>
            <a:pPr>
              <a:defRPr/>
            </a:pPr>
            <a:r>
              <a:rPr lang="en-US" sz="2400" dirty="0"/>
              <a:t>Are human rights violations in the private sphere monitored? How do such violations affect women, girls, men and boys differently?</a:t>
            </a:r>
          </a:p>
          <a:p>
            <a:pPr>
              <a:defRPr/>
            </a:pPr>
            <a:r>
              <a:rPr lang="en-US" sz="2400" dirty="0"/>
              <a:t>Do female and male rights holders have different coping mechanisms and access to </a:t>
            </a:r>
            <a:r>
              <a:rPr lang="en-US" sz="2400" dirty="0" smtClean="0"/>
              <a:t>protection </a:t>
            </a:r>
            <a:r>
              <a:rPr lang="en-GB" sz="2400" dirty="0" smtClean="0"/>
              <a:t>measures </a:t>
            </a:r>
            <a:r>
              <a:rPr lang="en-GB" sz="2400" dirty="0"/>
              <a:t>and to remedies</a:t>
            </a:r>
            <a:r>
              <a:rPr lang="en-GB" sz="2400" dirty="0" smtClean="0"/>
              <a:t>?</a:t>
            </a:r>
          </a:p>
          <a:p>
            <a:pPr>
              <a:defRPr/>
            </a:pPr>
            <a:r>
              <a:rPr lang="en-GB" sz="2400" dirty="0" smtClean="0"/>
              <a:t>What are the policies, laws and programme in place to promote gender equality and equal rights for women and men? </a:t>
            </a:r>
          </a:p>
          <a:p>
            <a:pPr marL="0" indent="0">
              <a:buNone/>
              <a:defRPr/>
            </a:pPr>
            <a:endParaRPr lang="en-GB" sz="2400" dirty="0"/>
          </a:p>
          <a:p>
            <a:pPr marL="0" indent="0">
              <a:buNone/>
              <a:defRPr/>
            </a:pPr>
            <a:endParaRPr lang="en-GB" sz="1900" dirty="0" smtClean="0">
              <a:solidFill>
                <a:srgbClr val="C00000"/>
              </a:solidFill>
            </a:endParaRPr>
          </a:p>
          <a:p>
            <a:pPr marL="0" indent="0">
              <a:buFont typeface="Wingdings" pitchFamily="2" charset="2"/>
              <a:buNone/>
              <a:defRPr/>
            </a:pPr>
            <a:endParaRPr lang="en-US" sz="2000" dirty="0"/>
          </a:p>
        </p:txBody>
      </p:sp>
    </p:spTree>
    <p:extLst>
      <p:ext uri="{BB962C8B-B14F-4D97-AF65-F5344CB8AC3E}">
        <p14:creationId xmlns:p14="http://schemas.microsoft.com/office/powerpoint/2010/main" val="39233982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Module 3 - integration</a:t>
            </a:r>
            <a:endParaRPr lang="en-GB" dirty="0"/>
          </a:p>
        </p:txBody>
      </p:sp>
      <p:sp>
        <p:nvSpPr>
          <p:cNvPr id="3" name="Content Placeholder 2"/>
          <p:cNvSpPr>
            <a:spLocks noGrp="1"/>
          </p:cNvSpPr>
          <p:nvPr>
            <p:ph idx="1"/>
          </p:nvPr>
        </p:nvSpPr>
        <p:spPr/>
        <p:txBody>
          <a:bodyPr>
            <a:normAutofit/>
          </a:bodyPr>
          <a:lstStyle/>
          <a:p>
            <a:pPr marL="0" indent="0">
              <a:lnSpc>
                <a:spcPct val="80000"/>
              </a:lnSpc>
              <a:buNone/>
              <a:defRPr/>
            </a:pPr>
            <a:r>
              <a:rPr lang="en-GB" sz="2200" dirty="0">
                <a:latin typeface="Arial" charset="0"/>
                <a:ea typeface="ＭＳ Ｐゴシック" pitchFamily="34" charset="-128"/>
                <a:cs typeface="Arial" charset="0"/>
              </a:rPr>
              <a:t>Step </a:t>
            </a:r>
            <a:r>
              <a:rPr lang="en-GB" sz="2200" dirty="0" smtClean="0">
                <a:latin typeface="Arial" charset="0"/>
                <a:ea typeface="ＭＳ Ｐゴシック" pitchFamily="34" charset="-128"/>
                <a:cs typeface="Arial" charset="0"/>
              </a:rPr>
              <a:t>3: </a:t>
            </a:r>
            <a:r>
              <a:rPr lang="en-GB" sz="2200" dirty="0">
                <a:latin typeface="Arial" charset="0"/>
                <a:ea typeface="ＭＳ Ｐゴシック" pitchFamily="34" charset="-128"/>
                <a:cs typeface="Arial" charset="0"/>
              </a:rPr>
              <a:t>Reporting </a:t>
            </a:r>
            <a:r>
              <a:rPr lang="en-GB" sz="2200" dirty="0" smtClean="0">
                <a:latin typeface="Arial" charset="0"/>
                <a:ea typeface="ＭＳ Ｐゴシック" pitchFamily="34" charset="-128"/>
                <a:cs typeface="Arial" charset="0"/>
              </a:rPr>
              <a:t>– </a:t>
            </a:r>
            <a:r>
              <a:rPr lang="en-GB" sz="2200" dirty="0">
                <a:latin typeface="Arial" charset="0"/>
                <a:ea typeface="ＭＳ Ｐゴシック" pitchFamily="34" charset="-128"/>
                <a:cs typeface="Arial" charset="0"/>
              </a:rPr>
              <a:t>gender sensitive </a:t>
            </a:r>
            <a:r>
              <a:rPr lang="en-GB" sz="2200" dirty="0" smtClean="0">
                <a:latin typeface="Arial" charset="0"/>
                <a:ea typeface="ＭＳ Ｐゴシック" pitchFamily="34" charset="-128"/>
                <a:cs typeface="Arial" charset="0"/>
              </a:rPr>
              <a:t>reporting</a:t>
            </a:r>
            <a:br>
              <a:rPr lang="en-GB" sz="2200" dirty="0" smtClean="0">
                <a:latin typeface="Arial" charset="0"/>
                <a:ea typeface="ＭＳ Ｐゴシック" pitchFamily="34" charset="-128"/>
                <a:cs typeface="Arial" charset="0"/>
              </a:rPr>
            </a:br>
            <a:endParaRPr lang="en-GB" sz="2200" dirty="0" smtClean="0">
              <a:latin typeface="Arial" pitchFamily="34" charset="0"/>
              <a:ea typeface="ＭＳ Ｐゴシック" pitchFamily="34" charset="-128"/>
              <a:cs typeface="Arial" pitchFamily="34" charset="0"/>
            </a:endParaRPr>
          </a:p>
          <a:p>
            <a:pPr>
              <a:lnSpc>
                <a:spcPct val="80000"/>
              </a:lnSpc>
              <a:defRPr/>
            </a:pPr>
            <a:r>
              <a:rPr lang="en-GB" sz="2000" dirty="0" smtClean="0">
                <a:latin typeface="Arial" pitchFamily="34" charset="0"/>
                <a:ea typeface="ＭＳ Ｐゴシック" pitchFamily="34" charset="-128"/>
                <a:cs typeface="Arial" pitchFamily="34" charset="0"/>
              </a:rPr>
              <a:t>WHAT </a:t>
            </a:r>
            <a:r>
              <a:rPr lang="en-GB" sz="2000" dirty="0">
                <a:latin typeface="Arial" pitchFamily="34" charset="0"/>
                <a:ea typeface="ＭＳ Ｐゴシック" pitchFamily="34" charset="-128"/>
                <a:cs typeface="Arial" pitchFamily="34" charset="0"/>
              </a:rPr>
              <a:t>is happening to WHOM? (sex-disaggregated data</a:t>
            </a:r>
            <a:r>
              <a:rPr lang="en-GB" sz="2000" dirty="0" smtClean="0">
                <a:latin typeface="Arial" pitchFamily="34" charset="0"/>
                <a:ea typeface="ＭＳ Ｐゴシック" pitchFamily="34" charset="-128"/>
                <a:cs typeface="Arial" pitchFamily="34" charset="0"/>
              </a:rPr>
              <a:t>)</a:t>
            </a:r>
          </a:p>
          <a:p>
            <a:pPr>
              <a:lnSpc>
                <a:spcPct val="80000"/>
              </a:lnSpc>
              <a:buFont typeface="Wingdings" pitchFamily="2" charset="2"/>
              <a:buNone/>
              <a:defRPr/>
            </a:pPr>
            <a:r>
              <a:rPr lang="en-GB" sz="2000" dirty="0" smtClean="0">
                <a:latin typeface="Arial" pitchFamily="34" charset="0"/>
                <a:ea typeface="ＭＳ Ｐゴシック" pitchFamily="34" charset="-128"/>
                <a:cs typeface="Arial" pitchFamily="34" charset="0"/>
              </a:rPr>
              <a:t> </a:t>
            </a:r>
          </a:p>
          <a:p>
            <a:pPr>
              <a:lnSpc>
                <a:spcPct val="80000"/>
              </a:lnSpc>
              <a:defRPr/>
            </a:pPr>
            <a:r>
              <a:rPr lang="en-GB" sz="2000" dirty="0" smtClean="0">
                <a:latin typeface="Arial" pitchFamily="34" charset="0"/>
                <a:ea typeface="ＭＳ Ｐゴシック" pitchFamily="34" charset="-128"/>
                <a:cs typeface="Arial" pitchFamily="34" charset="0"/>
              </a:rPr>
              <a:t>WHEN </a:t>
            </a:r>
            <a:r>
              <a:rPr lang="en-GB" sz="2000" dirty="0">
                <a:latin typeface="Arial" pitchFamily="34" charset="0"/>
                <a:ea typeface="ＭＳ Ｐゴシック" pitchFamily="34" charset="-128"/>
                <a:cs typeface="Arial" pitchFamily="34" charset="0"/>
              </a:rPr>
              <a:t>and WHERE do we use gender identification?</a:t>
            </a:r>
          </a:p>
          <a:p>
            <a:pPr>
              <a:lnSpc>
                <a:spcPct val="80000"/>
              </a:lnSpc>
              <a:buFont typeface="Wingdings" pitchFamily="2" charset="2"/>
              <a:buNone/>
              <a:defRPr/>
            </a:pPr>
            <a:endParaRPr lang="en-GB" sz="2000" dirty="0">
              <a:latin typeface="Arial" pitchFamily="34" charset="0"/>
              <a:ea typeface="ＭＳ Ｐゴシック" pitchFamily="34" charset="-128"/>
              <a:cs typeface="Arial" pitchFamily="34" charset="0"/>
            </a:endParaRPr>
          </a:p>
          <a:p>
            <a:pPr>
              <a:lnSpc>
                <a:spcPct val="80000"/>
              </a:lnSpc>
              <a:defRPr/>
            </a:pPr>
            <a:r>
              <a:rPr lang="en-GB" sz="2000" dirty="0">
                <a:latin typeface="Arial" pitchFamily="34" charset="0"/>
                <a:ea typeface="ＭＳ Ｐゴシック" pitchFamily="34" charset="-128"/>
                <a:cs typeface="Arial" pitchFamily="34" charset="0"/>
              </a:rPr>
              <a:t>WHO is missing from the report? </a:t>
            </a:r>
          </a:p>
          <a:p>
            <a:pPr marL="0" indent="0">
              <a:lnSpc>
                <a:spcPct val="80000"/>
              </a:lnSpc>
              <a:buFont typeface="Wingdings" pitchFamily="2" charset="2"/>
              <a:buNone/>
              <a:defRPr/>
            </a:pPr>
            <a:endParaRPr lang="en-GB" sz="2000" dirty="0">
              <a:latin typeface="Arial" pitchFamily="34" charset="0"/>
              <a:ea typeface="ＭＳ Ｐゴシック" pitchFamily="34" charset="-128"/>
              <a:cs typeface="Arial" pitchFamily="34" charset="0"/>
            </a:endParaRPr>
          </a:p>
          <a:p>
            <a:pPr>
              <a:lnSpc>
                <a:spcPct val="80000"/>
              </a:lnSpc>
              <a:defRPr/>
            </a:pPr>
            <a:r>
              <a:rPr lang="en-GB" sz="2000" dirty="0">
                <a:latin typeface="Arial" pitchFamily="34" charset="0"/>
                <a:ea typeface="ＭＳ Ｐゴシック" pitchFamily="34" charset="-128"/>
                <a:cs typeface="Arial" pitchFamily="34" charset="0"/>
              </a:rPr>
              <a:t>WHY are we including or excluding certain information (on gender related issues, women’s rights, etc.) </a:t>
            </a:r>
          </a:p>
          <a:p>
            <a:pPr>
              <a:lnSpc>
                <a:spcPct val="80000"/>
              </a:lnSpc>
              <a:defRPr/>
            </a:pPr>
            <a:endParaRPr lang="en-GB" sz="2000" dirty="0">
              <a:latin typeface="Arial" pitchFamily="34" charset="0"/>
              <a:ea typeface="ＭＳ Ｐゴシック" pitchFamily="34" charset="-128"/>
              <a:cs typeface="Arial" pitchFamily="34" charset="0"/>
            </a:endParaRPr>
          </a:p>
          <a:p>
            <a:pPr>
              <a:lnSpc>
                <a:spcPct val="80000"/>
              </a:lnSpc>
              <a:defRPr/>
            </a:pPr>
            <a:r>
              <a:rPr lang="en-GB" sz="2000" dirty="0">
                <a:latin typeface="Arial" pitchFamily="34" charset="0"/>
                <a:ea typeface="ＭＳ Ｐゴシック" pitchFamily="34" charset="-128"/>
                <a:cs typeface="Arial" pitchFamily="34" charset="0"/>
              </a:rPr>
              <a:t>HOW? is the report written (from a man/women’s perspective, using gender-sensitive language)</a:t>
            </a:r>
          </a:p>
          <a:p>
            <a:pPr>
              <a:lnSpc>
                <a:spcPct val="80000"/>
              </a:lnSpc>
              <a:defRPr/>
            </a:pPr>
            <a:endParaRPr lang="en-GB" dirty="0">
              <a:latin typeface="Arial" pitchFamily="34" charset="0"/>
              <a:ea typeface="ＭＳ Ｐゴシック" pitchFamily="34" charset="-128"/>
              <a:cs typeface="Arial" pitchFamily="34" charset="0"/>
            </a:endParaRPr>
          </a:p>
          <a:p>
            <a:endParaRPr lang="en-GB" dirty="0"/>
          </a:p>
        </p:txBody>
      </p:sp>
    </p:spTree>
    <p:extLst>
      <p:ext uri="{BB962C8B-B14F-4D97-AF65-F5344CB8AC3E}">
        <p14:creationId xmlns:p14="http://schemas.microsoft.com/office/powerpoint/2010/main" val="42126226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Module 3 - integration</a:t>
            </a:r>
            <a:endParaRPr lang="en-GB" dirty="0"/>
          </a:p>
        </p:txBody>
      </p:sp>
      <p:sp>
        <p:nvSpPr>
          <p:cNvPr id="3" name="Content Placeholder 2"/>
          <p:cNvSpPr>
            <a:spLocks noGrp="1"/>
          </p:cNvSpPr>
          <p:nvPr>
            <p:ph idx="1"/>
          </p:nvPr>
        </p:nvSpPr>
        <p:spPr/>
        <p:txBody>
          <a:bodyPr>
            <a:normAutofit fontScale="55000" lnSpcReduction="20000"/>
          </a:bodyPr>
          <a:lstStyle/>
          <a:p>
            <a:pPr marL="0" indent="0">
              <a:lnSpc>
                <a:spcPct val="80000"/>
              </a:lnSpc>
              <a:buNone/>
              <a:defRPr/>
            </a:pPr>
            <a:r>
              <a:rPr lang="en-GB" sz="3600" dirty="0">
                <a:latin typeface="Arial" charset="0"/>
                <a:ea typeface="ＭＳ Ｐゴシック" pitchFamily="34" charset="-128"/>
                <a:cs typeface="Arial" charset="0"/>
              </a:rPr>
              <a:t>Step </a:t>
            </a:r>
            <a:r>
              <a:rPr lang="en-GB" sz="3600" dirty="0" smtClean="0">
                <a:latin typeface="Arial" charset="0"/>
                <a:ea typeface="ＭＳ Ｐゴシック" pitchFamily="34" charset="-128"/>
                <a:cs typeface="Arial" charset="0"/>
              </a:rPr>
              <a:t>3: </a:t>
            </a:r>
            <a:r>
              <a:rPr lang="en-GB" sz="3600" dirty="0">
                <a:latin typeface="Arial" charset="0"/>
                <a:ea typeface="ＭＳ Ｐゴシック" pitchFamily="34" charset="-128"/>
                <a:cs typeface="Arial" charset="0"/>
              </a:rPr>
              <a:t>Reporting </a:t>
            </a:r>
            <a:r>
              <a:rPr lang="en-GB" sz="3600" dirty="0" smtClean="0">
                <a:latin typeface="Arial" charset="0"/>
                <a:ea typeface="ＭＳ Ｐゴシック" pitchFamily="34" charset="-128"/>
                <a:cs typeface="Arial" charset="0"/>
              </a:rPr>
              <a:t>– </a:t>
            </a:r>
            <a:r>
              <a:rPr lang="en-GB" sz="3600" dirty="0">
                <a:latin typeface="Arial" charset="0"/>
                <a:ea typeface="ＭＳ Ｐゴシック" pitchFamily="34" charset="-128"/>
                <a:cs typeface="Arial" charset="0"/>
              </a:rPr>
              <a:t>gender sensitive </a:t>
            </a:r>
            <a:r>
              <a:rPr lang="en-GB" sz="3600" dirty="0" smtClean="0">
                <a:latin typeface="Arial" charset="0"/>
                <a:ea typeface="ＭＳ Ｐゴシック" pitchFamily="34" charset="-128"/>
                <a:cs typeface="Arial" charset="0"/>
              </a:rPr>
              <a:t>reporting</a:t>
            </a:r>
            <a:r>
              <a:rPr lang="en-GB" sz="2600" dirty="0" smtClean="0">
                <a:latin typeface="Arial" charset="0"/>
                <a:ea typeface="ＭＳ Ｐゴシック" pitchFamily="34" charset="-128"/>
                <a:cs typeface="Arial" charset="0"/>
              </a:rPr>
              <a:t/>
            </a:r>
            <a:br>
              <a:rPr lang="en-GB" sz="2600" dirty="0" smtClean="0">
                <a:latin typeface="Arial" charset="0"/>
                <a:ea typeface="ＭＳ Ｐゴシック" pitchFamily="34" charset="-128"/>
                <a:cs typeface="Arial" charset="0"/>
              </a:rPr>
            </a:br>
            <a:r>
              <a:rPr lang="en-GB" sz="2600" dirty="0" smtClean="0">
                <a:latin typeface="Arial" charset="0"/>
                <a:ea typeface="ＭＳ Ｐゴシック" pitchFamily="34" charset="-128"/>
                <a:cs typeface="Arial" charset="0"/>
              </a:rPr>
              <a:t/>
            </a:r>
            <a:br>
              <a:rPr lang="en-GB" sz="2600" dirty="0" smtClean="0">
                <a:latin typeface="Arial" charset="0"/>
                <a:ea typeface="ＭＳ Ｐゴシック" pitchFamily="34" charset="-128"/>
                <a:cs typeface="Arial" charset="0"/>
              </a:rPr>
            </a:br>
            <a:r>
              <a:rPr lang="en-GB" sz="2600" dirty="0" smtClean="0">
                <a:latin typeface="Arial" charset="0"/>
                <a:ea typeface="ＭＳ Ｐゴシック" pitchFamily="34" charset="-128"/>
                <a:cs typeface="Arial" charset="0"/>
              </a:rPr>
              <a:t>LANGUAGE</a:t>
            </a:r>
            <a:endParaRPr lang="en-GB" sz="2600" dirty="0" smtClean="0">
              <a:latin typeface="Arial" pitchFamily="34" charset="0"/>
              <a:ea typeface="ＭＳ Ｐゴシック" pitchFamily="34" charset="-128"/>
              <a:cs typeface="Arial" pitchFamily="34" charset="0"/>
            </a:endParaRPr>
          </a:p>
          <a:p>
            <a:pPr>
              <a:defRPr/>
            </a:pPr>
            <a:r>
              <a:rPr lang="en-GB" sz="2600" dirty="0">
                <a:latin typeface="Arial" pitchFamily="34" charset="0"/>
                <a:ea typeface="ＭＳ Ｐゴシック" pitchFamily="34" charset="-128"/>
                <a:cs typeface="Arial" pitchFamily="34" charset="0"/>
              </a:rPr>
              <a:t>Avoid using “man” as a generic noun</a:t>
            </a:r>
          </a:p>
          <a:p>
            <a:pPr>
              <a:buFont typeface="Wingdings" pitchFamily="2" charset="2"/>
              <a:buNone/>
              <a:defRPr/>
            </a:pPr>
            <a:r>
              <a:rPr lang="en-GB" sz="2600" dirty="0">
                <a:latin typeface="Arial" pitchFamily="34" charset="0"/>
                <a:ea typeface="ＭＳ Ｐゴシック" pitchFamily="34" charset="-128"/>
                <a:cs typeface="Arial" pitchFamily="34" charset="0"/>
              </a:rPr>
              <a:t>	</a:t>
            </a:r>
            <a:r>
              <a:rPr lang="en-GB" sz="2600" dirty="0" err="1">
                <a:latin typeface="Arial" pitchFamily="34" charset="0"/>
                <a:ea typeface="ＭＳ Ｐゴシック" pitchFamily="34" charset="-128"/>
                <a:cs typeface="Arial" pitchFamily="34" charset="0"/>
              </a:rPr>
              <a:t>Eg</a:t>
            </a:r>
            <a:r>
              <a:rPr lang="en-GB" sz="2600" dirty="0">
                <a:latin typeface="Arial" pitchFamily="34" charset="0"/>
                <a:ea typeface="ＭＳ Ｐゴシック" pitchFamily="34" charset="-128"/>
                <a:cs typeface="Arial" pitchFamily="34" charset="0"/>
              </a:rPr>
              <a:t>. man, mankind -&gt; people, humanity, human beings</a:t>
            </a:r>
          </a:p>
          <a:p>
            <a:pPr>
              <a:defRPr/>
            </a:pPr>
            <a:r>
              <a:rPr lang="en-GB" sz="2600" dirty="0">
                <a:latin typeface="Arial" pitchFamily="34" charset="0"/>
                <a:ea typeface="ＭＳ Ｐゴシック" pitchFamily="34" charset="-128"/>
                <a:cs typeface="Arial" pitchFamily="34" charset="0"/>
              </a:rPr>
              <a:t>Avoid associating men and women with certain professions</a:t>
            </a:r>
          </a:p>
          <a:p>
            <a:pPr marL="365125" lvl="1" indent="0">
              <a:lnSpc>
                <a:spcPct val="90000"/>
              </a:lnSpc>
              <a:buFont typeface="Wingdings" pitchFamily="2" charset="2"/>
              <a:buNone/>
              <a:defRPr/>
            </a:pPr>
            <a:r>
              <a:rPr lang="en-GB" sz="2600" dirty="0" err="1">
                <a:latin typeface="Arial" pitchFamily="34" charset="0"/>
                <a:ea typeface="ＭＳ Ｐゴシック" pitchFamily="34" charset="-128"/>
                <a:cs typeface="Arial" pitchFamily="34" charset="0"/>
              </a:rPr>
              <a:t>Eg</a:t>
            </a:r>
            <a:r>
              <a:rPr lang="en-GB" sz="2600" dirty="0">
                <a:latin typeface="Arial" pitchFamily="34" charset="0"/>
                <a:ea typeface="ＭＳ Ｐゴシック" pitchFamily="34" charset="-128"/>
                <a:cs typeface="Arial" pitchFamily="34" charset="0"/>
              </a:rPr>
              <a:t>. Housewife	-&gt;  Homemaker;      Policeman - &gt;    Police officer</a:t>
            </a:r>
            <a:br>
              <a:rPr lang="en-GB" sz="2600" dirty="0">
                <a:latin typeface="Arial" pitchFamily="34" charset="0"/>
                <a:ea typeface="ＭＳ Ｐゴシック" pitchFamily="34" charset="-128"/>
                <a:cs typeface="Arial" pitchFamily="34" charset="0"/>
              </a:rPr>
            </a:br>
            <a:r>
              <a:rPr lang="en-GB" sz="2600" dirty="0">
                <a:latin typeface="Arial" pitchFamily="34" charset="0"/>
                <a:ea typeface="ＭＳ Ｐゴシック" pitchFamily="34" charset="-128"/>
                <a:cs typeface="Arial" pitchFamily="34" charset="0"/>
              </a:rPr>
              <a:t>       </a:t>
            </a:r>
          </a:p>
          <a:p>
            <a:pPr>
              <a:lnSpc>
                <a:spcPct val="80000"/>
              </a:lnSpc>
              <a:defRPr/>
            </a:pPr>
            <a:r>
              <a:rPr lang="en-GB" sz="2600" dirty="0">
                <a:latin typeface="Arial" pitchFamily="34" charset="0"/>
                <a:ea typeface="ＭＳ Ｐゴシック" pitchFamily="34" charset="-128"/>
                <a:cs typeface="Arial" pitchFamily="34" charset="0"/>
              </a:rPr>
              <a:t>Avoid gender stereotyping, avoid seeing women as possessions</a:t>
            </a:r>
          </a:p>
          <a:p>
            <a:pPr marL="365125" lvl="1" indent="0">
              <a:lnSpc>
                <a:spcPct val="80000"/>
              </a:lnSpc>
              <a:buFont typeface="Wingdings" pitchFamily="2" charset="2"/>
              <a:buNone/>
              <a:defRPr/>
            </a:pPr>
            <a:r>
              <a:rPr lang="en-GB" sz="2600" dirty="0" err="1">
                <a:latin typeface="Arial" pitchFamily="34" charset="0"/>
                <a:ea typeface="ＭＳ Ｐゴシック" pitchFamily="34" charset="-128"/>
                <a:cs typeface="Arial" pitchFamily="34" charset="0"/>
              </a:rPr>
              <a:t>Eg</a:t>
            </a:r>
            <a:r>
              <a:rPr lang="en-GB" sz="2600" dirty="0">
                <a:latin typeface="Arial" pitchFamily="34" charset="0"/>
                <a:ea typeface="ＭＳ Ｐゴシック" pitchFamily="34" charset="-128"/>
                <a:cs typeface="Arial" pitchFamily="34" charset="0"/>
              </a:rPr>
              <a:t>. Conference delegates and their </a:t>
            </a:r>
            <a:r>
              <a:rPr lang="en-GB" sz="2600" u="sng" dirty="0">
                <a:latin typeface="Arial" pitchFamily="34" charset="0"/>
                <a:ea typeface="ＭＳ Ｐゴシック" pitchFamily="34" charset="-128"/>
                <a:cs typeface="Arial" pitchFamily="34" charset="0"/>
              </a:rPr>
              <a:t>wives</a:t>
            </a:r>
            <a:r>
              <a:rPr lang="en-GB" sz="2600" dirty="0">
                <a:latin typeface="Arial" pitchFamily="34" charset="0"/>
                <a:ea typeface="ＭＳ Ｐゴシック" pitchFamily="34" charset="-128"/>
                <a:cs typeface="Arial" pitchFamily="34" charset="0"/>
              </a:rPr>
              <a:t> -&gt; Conference delegates </a:t>
            </a:r>
          </a:p>
          <a:p>
            <a:pPr marL="365125" lvl="1" indent="0">
              <a:lnSpc>
                <a:spcPct val="80000"/>
              </a:lnSpc>
              <a:buFont typeface="Wingdings" pitchFamily="2" charset="2"/>
              <a:buNone/>
              <a:defRPr/>
            </a:pPr>
            <a:r>
              <a:rPr lang="en-GB" sz="2600" dirty="0">
                <a:latin typeface="Arial" pitchFamily="34" charset="0"/>
                <a:ea typeface="ＭＳ Ｐゴシック" pitchFamily="34" charset="-128"/>
                <a:cs typeface="Arial" pitchFamily="34" charset="0"/>
              </a:rPr>
              <a:t>       and their </a:t>
            </a:r>
            <a:r>
              <a:rPr lang="en-GB" sz="2600" u="sng" dirty="0">
                <a:latin typeface="Arial" pitchFamily="34" charset="0"/>
                <a:ea typeface="ＭＳ Ｐゴシック" pitchFamily="34" charset="-128"/>
                <a:cs typeface="Arial" pitchFamily="34" charset="0"/>
              </a:rPr>
              <a:t>spouses</a:t>
            </a:r>
          </a:p>
          <a:p>
            <a:pPr>
              <a:defRPr/>
            </a:pPr>
            <a:r>
              <a:rPr lang="en-GB" sz="2600" dirty="0">
                <a:latin typeface="Arial" pitchFamily="34" charset="0"/>
                <a:ea typeface="ＭＳ Ｐゴシック" pitchFamily="34" charset="-128"/>
                <a:cs typeface="Arial" pitchFamily="34" charset="0"/>
              </a:rPr>
              <a:t>Avoid the “woman and children” categorization as “vulnerable”</a:t>
            </a:r>
          </a:p>
          <a:p>
            <a:pPr marL="0" indent="0">
              <a:buFont typeface="Wingdings" pitchFamily="2" charset="2"/>
              <a:buNone/>
              <a:defRPr/>
            </a:pPr>
            <a:r>
              <a:rPr lang="en-GB" sz="2600" dirty="0">
                <a:latin typeface="Arial" pitchFamily="34" charset="0"/>
                <a:ea typeface="ＭＳ Ｐゴシック" pitchFamily="34" charset="-128"/>
                <a:cs typeface="Arial" pitchFamily="34" charset="0"/>
              </a:rPr>
              <a:t>      </a:t>
            </a:r>
            <a:r>
              <a:rPr lang="en-GB" sz="2600" dirty="0" smtClean="0">
                <a:latin typeface="Arial" pitchFamily="34" charset="0"/>
                <a:ea typeface="ＭＳ Ｐゴシック" pitchFamily="34" charset="-128"/>
                <a:cs typeface="Arial" pitchFamily="34" charset="0"/>
              </a:rPr>
              <a:t>they constitute over 50</a:t>
            </a:r>
            <a:r>
              <a:rPr lang="en-GB" sz="2600" dirty="0">
                <a:latin typeface="Arial" pitchFamily="34" charset="0"/>
                <a:ea typeface="ＭＳ Ｐゴシック" pitchFamily="34" charset="-128"/>
                <a:cs typeface="Arial" pitchFamily="34" charset="0"/>
              </a:rPr>
              <a:t>% of </a:t>
            </a:r>
            <a:r>
              <a:rPr lang="en-GB" sz="2600" dirty="0" smtClean="0">
                <a:latin typeface="Arial" pitchFamily="34" charset="0"/>
                <a:ea typeface="ＭＳ Ｐゴシック" pitchFamily="34" charset="-128"/>
                <a:cs typeface="Arial" pitchFamily="34" charset="0"/>
              </a:rPr>
              <a:t>population</a:t>
            </a:r>
            <a:br>
              <a:rPr lang="en-GB" sz="2600" dirty="0" smtClean="0">
                <a:latin typeface="Arial" pitchFamily="34" charset="0"/>
                <a:ea typeface="ＭＳ Ｐゴシック" pitchFamily="34" charset="-128"/>
                <a:cs typeface="Arial" pitchFamily="34" charset="0"/>
              </a:rPr>
            </a:br>
            <a:endParaRPr lang="en-GB" sz="2600" dirty="0" smtClean="0">
              <a:latin typeface="Arial" pitchFamily="34" charset="0"/>
              <a:ea typeface="ＭＳ Ｐゴシック" pitchFamily="34" charset="-128"/>
              <a:cs typeface="Arial" pitchFamily="34" charset="0"/>
            </a:endParaRPr>
          </a:p>
          <a:p>
            <a:pPr marL="0" indent="0">
              <a:buFont typeface="Wingdings" pitchFamily="2" charset="2"/>
              <a:buNone/>
              <a:defRPr/>
            </a:pPr>
            <a:r>
              <a:rPr lang="en-GB" sz="2600" dirty="0" smtClean="0">
                <a:latin typeface="Arial" pitchFamily="34" charset="0"/>
                <a:ea typeface="ＭＳ Ｐゴシック" pitchFamily="34" charset="-128"/>
                <a:cs typeface="Arial" pitchFamily="34" charset="0"/>
              </a:rPr>
              <a:t>IMAGES</a:t>
            </a:r>
          </a:p>
          <a:p>
            <a:pPr>
              <a:defRPr/>
            </a:pPr>
            <a:r>
              <a:rPr lang="en-US" sz="2600" dirty="0">
                <a:latin typeface="Arial" pitchFamily="34" charset="0"/>
                <a:ea typeface="ＭＳ Ｐゴシック" pitchFamily="34" charset="-128"/>
                <a:cs typeface="Arial" pitchFamily="34" charset="0"/>
              </a:rPr>
              <a:t>If the issue concerns both men and women, </a:t>
            </a:r>
          </a:p>
          <a:p>
            <a:pPr marL="0" indent="0">
              <a:buFont typeface="Wingdings" pitchFamily="2" charset="2"/>
              <a:buNone/>
              <a:defRPr/>
            </a:pPr>
            <a:r>
              <a:rPr lang="en-US" sz="2600" dirty="0">
                <a:latin typeface="Arial" pitchFamily="34" charset="0"/>
                <a:ea typeface="ＭＳ Ｐゴシック" pitchFamily="34" charset="-128"/>
                <a:cs typeface="Arial" pitchFamily="34" charset="0"/>
              </a:rPr>
              <a:t>	make sure both are present on the picture</a:t>
            </a:r>
          </a:p>
          <a:p>
            <a:pPr>
              <a:defRPr/>
            </a:pPr>
            <a:r>
              <a:rPr lang="en-US" sz="2600" dirty="0">
                <a:latin typeface="Arial" pitchFamily="34" charset="0"/>
                <a:ea typeface="ＭＳ Ｐゴシック" pitchFamily="34" charset="-128"/>
                <a:cs typeface="Arial" pitchFamily="34" charset="0"/>
              </a:rPr>
              <a:t>Avoid images emphasizing stereotypes (</a:t>
            </a:r>
            <a:r>
              <a:rPr lang="en-US" sz="2600" dirty="0" err="1">
                <a:latin typeface="Arial" pitchFamily="34" charset="0"/>
                <a:ea typeface="ＭＳ Ｐゴシック" pitchFamily="34" charset="-128"/>
                <a:cs typeface="Arial" pitchFamily="34" charset="0"/>
              </a:rPr>
              <a:t>eg</a:t>
            </a:r>
            <a:r>
              <a:rPr lang="en-US" sz="2600" dirty="0">
                <a:latin typeface="Arial" pitchFamily="34" charset="0"/>
                <a:ea typeface="ＭＳ Ｐゴシック" pitchFamily="34" charset="-128"/>
                <a:cs typeface="Arial" pitchFamily="34" charset="0"/>
              </a:rPr>
              <a:t>. male trainer/female audience)</a:t>
            </a:r>
          </a:p>
          <a:p>
            <a:pPr>
              <a:defRPr/>
            </a:pPr>
            <a:r>
              <a:rPr lang="en-US" sz="2600" dirty="0">
                <a:latin typeface="Arial" pitchFamily="34" charset="0"/>
                <a:ea typeface="ＭＳ Ｐゴシック" pitchFamily="34" charset="-128"/>
                <a:cs typeface="Arial" pitchFamily="34" charset="0"/>
              </a:rPr>
              <a:t>Avoid constantly portraying women as vulnerable or victims (domestic violence, poor, etc.)</a:t>
            </a:r>
          </a:p>
          <a:p>
            <a:pPr>
              <a:defRPr/>
            </a:pPr>
            <a:r>
              <a:rPr lang="en-US" sz="2600" dirty="0">
                <a:latin typeface="Arial" pitchFamily="34" charset="0"/>
                <a:ea typeface="ＭＳ Ｐゴシック" pitchFamily="34" charset="-128"/>
                <a:cs typeface="Arial" pitchFamily="34" charset="0"/>
              </a:rPr>
              <a:t>Look for empowering images for women (political participation, economic success, etc.)</a:t>
            </a:r>
          </a:p>
          <a:p>
            <a:pPr marL="0" indent="0">
              <a:buFont typeface="Wingdings" pitchFamily="2" charset="2"/>
              <a:buNone/>
              <a:defRPr/>
            </a:pPr>
            <a:endParaRPr lang="en-GB" sz="2000" dirty="0">
              <a:solidFill>
                <a:srgbClr val="C00000"/>
              </a:solidFill>
              <a:latin typeface="Arial" pitchFamily="34" charset="0"/>
              <a:ea typeface="ＭＳ Ｐゴシック" pitchFamily="34" charset="-128"/>
              <a:cs typeface="Arial" pitchFamily="34" charset="0"/>
            </a:endParaRPr>
          </a:p>
          <a:p>
            <a:pPr>
              <a:lnSpc>
                <a:spcPct val="80000"/>
              </a:lnSpc>
              <a:defRPr/>
            </a:pPr>
            <a:endParaRPr lang="en-GB" dirty="0">
              <a:latin typeface="Arial" pitchFamily="34" charset="0"/>
              <a:ea typeface="ＭＳ Ｐゴシック" pitchFamily="34" charset="-128"/>
              <a:cs typeface="Arial" pitchFamily="34" charset="0"/>
            </a:endParaRPr>
          </a:p>
          <a:p>
            <a:endParaRPr lang="en-GB" dirty="0"/>
          </a:p>
        </p:txBody>
      </p:sp>
    </p:spTree>
    <p:extLst>
      <p:ext uri="{BB962C8B-B14F-4D97-AF65-F5344CB8AC3E}">
        <p14:creationId xmlns:p14="http://schemas.microsoft.com/office/powerpoint/2010/main" val="4160598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Overall objectives</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US" sz="2000" dirty="0"/>
              <a:t>OHCHR Gender Equality Strategic Plan (</a:t>
            </a:r>
            <a:r>
              <a:rPr lang="en-US" sz="2000" dirty="0" smtClean="0"/>
              <a:t>2012-13) </a:t>
            </a:r>
            <a:r>
              <a:rPr lang="en-US" sz="2000" dirty="0"/>
              <a:t>foresees the development on an on-line training module on gender integration for OHCHR staff by the end of 2013. </a:t>
            </a:r>
            <a:endParaRPr lang="en-US" sz="2000" dirty="0" smtClean="0"/>
          </a:p>
          <a:p>
            <a:pPr marL="0" indent="0">
              <a:buNone/>
            </a:pPr>
            <a:endParaRPr lang="en-US" sz="2000" dirty="0"/>
          </a:p>
          <a:p>
            <a:pPr marL="0" indent="0">
              <a:buNone/>
            </a:pPr>
            <a:r>
              <a:rPr lang="en-US" sz="2000" dirty="0" smtClean="0"/>
              <a:t>The </a:t>
            </a:r>
            <a:r>
              <a:rPr lang="en-US" sz="2000" dirty="0"/>
              <a:t>module </a:t>
            </a:r>
            <a:r>
              <a:rPr lang="en-US" sz="2000" dirty="0" smtClean="0"/>
              <a:t>complements </a:t>
            </a:r>
            <a:r>
              <a:rPr lang="en-US" sz="2000" dirty="0"/>
              <a:t>the UN basic on-line course on gender </a:t>
            </a:r>
            <a:r>
              <a:rPr lang="en-US" sz="2000" dirty="0" smtClean="0"/>
              <a:t>prepared </a:t>
            </a:r>
            <a:r>
              <a:rPr lang="en-US" sz="2000" dirty="0"/>
              <a:t>by UN </a:t>
            </a:r>
            <a:r>
              <a:rPr lang="en-US" sz="2000" dirty="0" smtClean="0"/>
              <a:t>Women, and peer-reviewed by 13 UN agencies, including OHCHR. The basic gender course contains three modules: </a:t>
            </a:r>
            <a:r>
              <a:rPr lang="en-US" sz="2000" dirty="0"/>
              <a:t>(1) </a:t>
            </a:r>
            <a:r>
              <a:rPr lang="en-US" sz="2000" dirty="0" smtClean="0"/>
              <a:t>gender </a:t>
            </a:r>
            <a:r>
              <a:rPr lang="en-US" sz="2000" dirty="0"/>
              <a:t>concepts; (2) </a:t>
            </a:r>
            <a:r>
              <a:rPr lang="en-US" sz="2000" dirty="0" smtClean="0"/>
              <a:t>gender equality framework; </a:t>
            </a:r>
            <a:r>
              <a:rPr lang="en-US" sz="2000" dirty="0"/>
              <a:t>(3) </a:t>
            </a:r>
            <a:r>
              <a:rPr lang="en-US" sz="2000" dirty="0" smtClean="0"/>
              <a:t>promoting gender equality throughout the UN system. It is recommended that OHCHR staff takes this on-line module, after completing the UN basic gender course. [link to the UN basic course – should be ready by Sep 2013]</a:t>
            </a:r>
            <a:endParaRPr lang="en-US" sz="2000" dirty="0"/>
          </a:p>
          <a:p>
            <a:pPr marL="0" indent="0">
              <a:buNone/>
            </a:pPr>
            <a:endParaRPr lang="en-US" sz="2000" dirty="0"/>
          </a:p>
          <a:p>
            <a:pPr marL="0" indent="0">
              <a:buNone/>
            </a:pPr>
            <a:r>
              <a:rPr lang="en-US" sz="2000" dirty="0" smtClean="0"/>
              <a:t>The OHCHR on-line module adopts </a:t>
            </a:r>
            <a:r>
              <a:rPr lang="en-US" sz="2000" dirty="0"/>
              <a:t>a rights-based approach to gender </a:t>
            </a:r>
            <a:r>
              <a:rPr lang="en-US" sz="2000" dirty="0" smtClean="0"/>
              <a:t>issues and  is tailored to OHCHR mandate and institutional functioning. Its objective is to strengthen the Office staff knowledge and skills to integrate a gender perspective in their work, as managers, as human rights / programme officer or as general service staff.</a:t>
            </a:r>
          </a:p>
        </p:txBody>
      </p:sp>
    </p:spTree>
    <p:extLst>
      <p:ext uri="{BB962C8B-B14F-4D97-AF65-F5344CB8AC3E}">
        <p14:creationId xmlns:p14="http://schemas.microsoft.com/office/powerpoint/2010/main" val="34641865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a:bodyPr>
          <a:lstStyle/>
          <a:p>
            <a:r>
              <a:rPr lang="en-GB" dirty="0"/>
              <a:t>Module 3 - Integration</a:t>
            </a:r>
            <a:endParaRPr lang="en-GB" dirty="0" smtClean="0">
              <a:latin typeface="Arial" charset="0"/>
              <a:ea typeface="ＭＳ Ｐゴシック" pitchFamily="34" charset="-128"/>
              <a:cs typeface="Arial" charset="0"/>
            </a:endParaRPr>
          </a:p>
        </p:txBody>
      </p:sp>
      <p:sp>
        <p:nvSpPr>
          <p:cNvPr id="3" name="Content Placeholder 2"/>
          <p:cNvSpPr>
            <a:spLocks noGrp="1"/>
          </p:cNvSpPr>
          <p:nvPr>
            <p:ph idx="1"/>
          </p:nvPr>
        </p:nvSpPr>
        <p:spPr>
          <a:xfrm>
            <a:off x="739775" y="1266825"/>
            <a:ext cx="7567613" cy="4478338"/>
          </a:xfrm>
        </p:spPr>
        <p:txBody>
          <a:bodyPr>
            <a:normAutofit/>
          </a:bodyPr>
          <a:lstStyle/>
          <a:p>
            <a:pPr marL="0" indent="0">
              <a:buFont typeface="Wingdings" pitchFamily="2" charset="2"/>
              <a:buNone/>
              <a:defRPr/>
            </a:pPr>
            <a:r>
              <a:rPr lang="en-GB" sz="1600" dirty="0">
                <a:latin typeface="Arial" charset="0"/>
                <a:ea typeface="ＭＳ Ｐゴシック" pitchFamily="34" charset="-128"/>
                <a:cs typeface="Arial" charset="0"/>
              </a:rPr>
              <a:t>Step </a:t>
            </a:r>
            <a:r>
              <a:rPr lang="en-GB" sz="1600" dirty="0" smtClean="0">
                <a:latin typeface="Arial" charset="0"/>
                <a:ea typeface="ＭＳ Ｐゴシック" pitchFamily="34" charset="-128"/>
                <a:cs typeface="Arial" charset="0"/>
              </a:rPr>
              <a:t>4: </a:t>
            </a:r>
            <a:r>
              <a:rPr lang="en-GB" sz="1600" dirty="0">
                <a:latin typeface="Arial" charset="0"/>
                <a:ea typeface="ＭＳ Ｐゴシック" pitchFamily="34" charset="-128"/>
                <a:cs typeface="Arial" charset="0"/>
              </a:rPr>
              <a:t>Corrective actions and strategic planning – types of </a:t>
            </a:r>
            <a:r>
              <a:rPr lang="en-GB" sz="1600" dirty="0" smtClean="0">
                <a:latin typeface="Arial" charset="0"/>
                <a:ea typeface="ＭＳ Ｐゴシック" pitchFamily="34" charset="-128"/>
                <a:cs typeface="Arial" charset="0"/>
              </a:rPr>
              <a:t>interventions</a:t>
            </a:r>
          </a:p>
          <a:p>
            <a:pPr marL="0" indent="0">
              <a:buFont typeface="Wingdings" pitchFamily="2" charset="2"/>
              <a:buNone/>
              <a:defRPr/>
            </a:pPr>
            <a:endParaRPr lang="en-GB" sz="1600" dirty="0" smtClean="0">
              <a:solidFill>
                <a:srgbClr val="C00000"/>
              </a:solidFill>
            </a:endParaRPr>
          </a:p>
        </p:txBody>
      </p:sp>
      <p:sp>
        <p:nvSpPr>
          <p:cNvPr id="5" name="Rectangle 4"/>
          <p:cNvSpPr/>
          <p:nvPr/>
        </p:nvSpPr>
        <p:spPr>
          <a:xfrm>
            <a:off x="960436" y="2292350"/>
            <a:ext cx="2806700" cy="14684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Gender-specific violations</a:t>
            </a:r>
            <a:br>
              <a:rPr lang="en-GB" dirty="0"/>
            </a:br>
            <a:r>
              <a:rPr lang="en-GB" dirty="0"/>
              <a:t>(e.g. honour killings)</a:t>
            </a:r>
          </a:p>
        </p:txBody>
      </p:sp>
      <p:sp>
        <p:nvSpPr>
          <p:cNvPr id="6" name="Rectangle 5"/>
          <p:cNvSpPr/>
          <p:nvPr/>
        </p:nvSpPr>
        <p:spPr>
          <a:xfrm>
            <a:off x="960436" y="4494213"/>
            <a:ext cx="2806700" cy="1482725"/>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Violations with differentiated impact on women and men</a:t>
            </a:r>
          </a:p>
          <a:p>
            <a:pPr algn="ctr">
              <a:defRPr/>
            </a:pPr>
            <a:r>
              <a:rPr lang="en-GB" dirty="0"/>
              <a:t>(e.g. arbitrary detention)</a:t>
            </a:r>
          </a:p>
        </p:txBody>
      </p:sp>
      <p:sp>
        <p:nvSpPr>
          <p:cNvPr id="7" name="Oval 6"/>
          <p:cNvSpPr/>
          <p:nvPr/>
        </p:nvSpPr>
        <p:spPr>
          <a:xfrm>
            <a:off x="5654673" y="2254250"/>
            <a:ext cx="3141663" cy="1544638"/>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Gender-specific interventions</a:t>
            </a:r>
          </a:p>
        </p:txBody>
      </p:sp>
      <p:sp>
        <p:nvSpPr>
          <p:cNvPr id="8" name="Oval 7"/>
          <p:cNvSpPr/>
          <p:nvPr/>
        </p:nvSpPr>
        <p:spPr>
          <a:xfrm>
            <a:off x="5364163" y="4302125"/>
            <a:ext cx="3284537" cy="1674813"/>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smtClean="0"/>
              <a:t>Gend</a:t>
            </a:r>
            <a:r>
              <a:rPr lang="en-GB" dirty="0" smtClean="0">
                <a:solidFill>
                  <a:schemeClr val="bg1"/>
                </a:solidFill>
              </a:rPr>
              <a:t>er-sensitive</a:t>
            </a:r>
            <a:r>
              <a:rPr lang="en-GB" dirty="0" smtClean="0">
                <a:solidFill>
                  <a:srgbClr val="C00000"/>
                </a:solidFill>
              </a:rPr>
              <a:t> </a:t>
            </a:r>
            <a:r>
              <a:rPr lang="en-GB" dirty="0" smtClean="0"/>
              <a:t>interventions</a:t>
            </a:r>
            <a:endParaRPr lang="en-GB" dirty="0"/>
          </a:p>
        </p:txBody>
      </p:sp>
      <p:sp>
        <p:nvSpPr>
          <p:cNvPr id="9" name="Right Arrow 8"/>
          <p:cNvSpPr/>
          <p:nvPr/>
        </p:nvSpPr>
        <p:spPr>
          <a:xfrm>
            <a:off x="4133848" y="2871788"/>
            <a:ext cx="1236663" cy="290512"/>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0" name="Right Arrow 9"/>
          <p:cNvSpPr/>
          <p:nvPr/>
        </p:nvSpPr>
        <p:spPr>
          <a:xfrm>
            <a:off x="4024311" y="5003800"/>
            <a:ext cx="1236663" cy="231775"/>
          </a:xfrm>
          <a:prstGeom prst="right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Tree>
    <p:extLst>
      <p:ext uri="{BB962C8B-B14F-4D97-AF65-F5344CB8AC3E}">
        <p14:creationId xmlns:p14="http://schemas.microsoft.com/office/powerpoint/2010/main" val="5470510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741363" y="274638"/>
            <a:ext cx="7566025" cy="820737"/>
          </a:xfrm>
        </p:spPr>
        <p:txBody>
          <a:bodyPr>
            <a:normAutofit/>
          </a:bodyPr>
          <a:lstStyle/>
          <a:p>
            <a:r>
              <a:rPr lang="en-GB" dirty="0" smtClean="0">
                <a:latin typeface="Arial" charset="0"/>
                <a:ea typeface="ＭＳ Ｐゴシック" pitchFamily="34" charset="-128"/>
                <a:cs typeface="Arial" charset="0"/>
              </a:rPr>
              <a:t>Module 3 - Integration</a:t>
            </a:r>
          </a:p>
        </p:txBody>
      </p:sp>
      <p:sp>
        <p:nvSpPr>
          <p:cNvPr id="9219" name="Content Placeholder 2"/>
          <p:cNvSpPr>
            <a:spLocks noGrp="1"/>
          </p:cNvSpPr>
          <p:nvPr>
            <p:ph idx="1"/>
          </p:nvPr>
        </p:nvSpPr>
        <p:spPr>
          <a:xfrm>
            <a:off x="741363" y="1331913"/>
            <a:ext cx="7566025" cy="4476750"/>
          </a:xfrm>
        </p:spPr>
        <p:txBody>
          <a:bodyPr>
            <a:normAutofit lnSpcReduction="10000"/>
          </a:bodyPr>
          <a:lstStyle/>
          <a:p>
            <a:pPr marL="0" indent="0">
              <a:buNone/>
            </a:pPr>
            <a:r>
              <a:rPr lang="en-GB" sz="2000" dirty="0" smtClean="0">
                <a:latin typeface="Arial" charset="0"/>
                <a:ea typeface="ＭＳ Ｐゴシック" pitchFamily="34" charset="-128"/>
                <a:cs typeface="Arial" charset="0"/>
              </a:rPr>
              <a:t>Integration </a:t>
            </a:r>
            <a:r>
              <a:rPr lang="en-GB" sz="2000" dirty="0">
                <a:latin typeface="Arial" charset="0"/>
                <a:ea typeface="ＭＳ Ｐゴシック" pitchFamily="34" charset="-128"/>
                <a:cs typeface="Arial" charset="0"/>
              </a:rPr>
              <a:t>gender in all activities</a:t>
            </a:r>
          </a:p>
          <a:p>
            <a:r>
              <a:rPr lang="en-GB" sz="2000" dirty="0" smtClean="0">
                <a:latin typeface="Arial" charset="0"/>
                <a:ea typeface="ＭＳ Ｐゴシック" pitchFamily="34" charset="-128"/>
                <a:cs typeface="Arial" charset="0"/>
              </a:rPr>
              <a:t>Events, training, workshops</a:t>
            </a:r>
          </a:p>
          <a:p>
            <a:pPr lvl="1">
              <a:buFont typeface="Arial" charset="0"/>
              <a:buChar char="•"/>
            </a:pPr>
            <a:r>
              <a:rPr lang="en-GB" sz="1600" dirty="0" smtClean="0">
                <a:latin typeface="Arial" charset="0"/>
                <a:ea typeface="ＭＳ Ｐゴシック" pitchFamily="34" charset="-128"/>
                <a:cs typeface="Arial" charset="0"/>
              </a:rPr>
              <a:t>Gender balance in participants, speakers</a:t>
            </a:r>
          </a:p>
          <a:p>
            <a:pPr lvl="1">
              <a:buFont typeface="Arial" charset="0"/>
              <a:buChar char="•"/>
            </a:pPr>
            <a:r>
              <a:rPr lang="en-GB" sz="1600" dirty="0" smtClean="0">
                <a:latin typeface="Arial" charset="0"/>
                <a:ea typeface="ＭＳ Ｐゴシック" pitchFamily="34" charset="-128"/>
                <a:cs typeface="Arial" charset="0"/>
              </a:rPr>
              <a:t>Gender-sensitive environment (venue, timeframe)</a:t>
            </a:r>
          </a:p>
          <a:p>
            <a:pPr lvl="1">
              <a:buFont typeface="Arial" charset="0"/>
              <a:buChar char="•"/>
            </a:pPr>
            <a:r>
              <a:rPr lang="en-GB" sz="1600" dirty="0" smtClean="0">
                <a:latin typeface="Arial" charset="0"/>
                <a:ea typeface="ＭＳ Ｐゴシック" pitchFamily="34" charset="-128"/>
                <a:cs typeface="Arial" charset="0"/>
              </a:rPr>
              <a:t>Gender-sensitive content and method (allowing the participation of both women and men)</a:t>
            </a:r>
          </a:p>
          <a:p>
            <a:r>
              <a:rPr lang="en-GB" sz="2000" dirty="0" smtClean="0">
                <a:latin typeface="Arial" charset="0"/>
                <a:ea typeface="ＭＳ Ｐゴシック" pitchFamily="34" charset="-128"/>
                <a:cs typeface="Arial" charset="0"/>
              </a:rPr>
              <a:t>Study, investigations </a:t>
            </a:r>
          </a:p>
          <a:p>
            <a:pPr lvl="1">
              <a:buFont typeface="Arial" charset="0"/>
              <a:buChar char="•"/>
            </a:pPr>
            <a:r>
              <a:rPr lang="en-GB" sz="1600" dirty="0" smtClean="0">
                <a:latin typeface="Arial" charset="0"/>
                <a:ea typeface="ＭＳ Ｐゴシック" pitchFamily="34" charset="-128"/>
                <a:cs typeface="Arial" charset="0"/>
              </a:rPr>
              <a:t>Gender analysis</a:t>
            </a:r>
          </a:p>
          <a:p>
            <a:pPr lvl="1">
              <a:buFont typeface="Arial" charset="0"/>
              <a:buChar char="•"/>
            </a:pPr>
            <a:r>
              <a:rPr lang="en-GB" sz="1600" dirty="0" smtClean="0">
                <a:latin typeface="Arial" charset="0"/>
                <a:ea typeface="ＭＳ Ｐゴシック" pitchFamily="34" charset="-128"/>
                <a:cs typeface="Arial" charset="0"/>
              </a:rPr>
              <a:t>Working with gender-sensitive partners</a:t>
            </a:r>
          </a:p>
          <a:p>
            <a:r>
              <a:rPr lang="en-GB" sz="2000" dirty="0" smtClean="0">
                <a:latin typeface="Arial" charset="0"/>
                <a:ea typeface="ＭＳ Ｐゴシック" pitchFamily="34" charset="-128"/>
                <a:cs typeface="Arial" charset="0"/>
              </a:rPr>
              <a:t>Awareness raising (campaign, reports, press statements…)</a:t>
            </a:r>
          </a:p>
          <a:p>
            <a:pPr lvl="1">
              <a:buFont typeface="Arial" charset="0"/>
              <a:buChar char="•"/>
            </a:pPr>
            <a:r>
              <a:rPr lang="en-GB" sz="1600" dirty="0" smtClean="0">
                <a:latin typeface="Arial" charset="0"/>
                <a:ea typeface="ＭＳ Ｐゴシック" pitchFamily="34" charset="-128"/>
                <a:cs typeface="Arial" charset="0"/>
              </a:rPr>
              <a:t>Gender equality message</a:t>
            </a:r>
          </a:p>
          <a:p>
            <a:pPr lvl="1">
              <a:buFont typeface="Arial" charset="0"/>
              <a:buChar char="•"/>
            </a:pPr>
            <a:r>
              <a:rPr lang="en-GB" sz="1600" dirty="0" smtClean="0">
                <a:latin typeface="Arial" charset="0"/>
                <a:ea typeface="ＭＳ Ｐゴシック" pitchFamily="34" charset="-128"/>
                <a:cs typeface="Arial" charset="0"/>
              </a:rPr>
              <a:t>Gender sensitive language and images</a:t>
            </a:r>
          </a:p>
          <a:p>
            <a:r>
              <a:rPr lang="en-GB" sz="2000" dirty="0" smtClean="0">
                <a:latin typeface="Arial" charset="0"/>
                <a:ea typeface="ＭＳ Ｐゴシック" pitchFamily="34" charset="-128"/>
                <a:cs typeface="Arial" charset="0"/>
              </a:rPr>
              <a:t>Interactions with partners (government, UNCT, civil society)</a:t>
            </a:r>
          </a:p>
          <a:p>
            <a:pPr lvl="1">
              <a:buFont typeface="Arial" charset="0"/>
              <a:buChar char="•"/>
            </a:pPr>
            <a:r>
              <a:rPr lang="en-GB" sz="1600" dirty="0" smtClean="0">
                <a:latin typeface="Arial" charset="0"/>
                <a:ea typeface="ＭＳ Ｐゴシック" pitchFamily="34" charset="-128"/>
                <a:cs typeface="Arial" charset="0"/>
              </a:rPr>
              <a:t>Sex of HRO in charge</a:t>
            </a:r>
          </a:p>
          <a:p>
            <a:pPr lvl="1">
              <a:buFont typeface="Arial" charset="0"/>
              <a:buChar char="•"/>
            </a:pPr>
            <a:r>
              <a:rPr lang="en-GB" sz="1600" dirty="0" smtClean="0">
                <a:latin typeface="Arial" charset="0"/>
                <a:ea typeface="ＭＳ Ｐゴシック" pitchFamily="34" charset="-128"/>
                <a:cs typeface="Arial" charset="0"/>
              </a:rPr>
              <a:t>Gender and human rights mainstreaming</a:t>
            </a:r>
          </a:p>
          <a:p>
            <a:pPr lvl="1">
              <a:buFont typeface="Arial" charset="0"/>
              <a:buChar char="•"/>
            </a:pPr>
            <a:endParaRPr lang="en-GB" dirty="0" smtClean="0">
              <a:latin typeface="Arial" charset="0"/>
              <a:ea typeface="ＭＳ Ｐゴシック" pitchFamily="34" charset="-128"/>
              <a:cs typeface="Arial" charset="0"/>
            </a:endParaRPr>
          </a:p>
        </p:txBody>
      </p:sp>
    </p:spTree>
    <p:extLst>
      <p:ext uri="{BB962C8B-B14F-4D97-AF65-F5344CB8AC3E}">
        <p14:creationId xmlns:p14="http://schemas.microsoft.com/office/powerpoint/2010/main" val="17942705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5164" y="39540"/>
            <a:ext cx="4459847" cy="1754343"/>
          </a:xfrm>
        </p:spPr>
        <p:txBody>
          <a:bodyPr>
            <a:normAutofit fontScale="90000"/>
          </a:bodyPr>
          <a:lstStyle/>
          <a:p>
            <a:pPr algn="l"/>
            <a:r>
              <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Learning Objectives</a:t>
            </a:r>
            <a:endParaRPr lang="en-US"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Subtitle 2"/>
          <p:cNvSpPr>
            <a:spLocks noGrp="1"/>
          </p:cNvSpPr>
          <p:nvPr>
            <p:ph type="subTitle" idx="1"/>
          </p:nvPr>
        </p:nvSpPr>
        <p:spPr>
          <a:xfrm>
            <a:off x="301144" y="1846259"/>
            <a:ext cx="5852684" cy="4740039"/>
          </a:xfrm>
          <a:solidFill>
            <a:schemeClr val="bg1"/>
          </a:solidFill>
          <a:ln w="53975">
            <a:solidFill>
              <a:srgbClr val="FF0000"/>
            </a:solidFill>
          </a:ln>
          <a:effectLst>
            <a:outerShdw blurRad="247650" dist="215900" dir="2700000" sx="61000" sy="61000" algn="tl" rotWithShape="0">
              <a:srgbClr val="000000">
                <a:alpha val="43000"/>
              </a:srgbClr>
            </a:outerShdw>
          </a:effectLst>
        </p:spPr>
        <p:txBody>
          <a:bodyPr>
            <a:normAutofit/>
          </a:bodyPr>
          <a:lstStyle/>
          <a:p>
            <a:pPr algn="l"/>
            <a:r>
              <a:rPr lang="en-US" sz="2400" dirty="0" smtClean="0"/>
              <a:t>Module One – Context</a:t>
            </a:r>
          </a:p>
          <a:p>
            <a:pPr algn="l"/>
            <a:r>
              <a:rPr lang="en-US" sz="2400" dirty="0" smtClean="0"/>
              <a:t>By </a:t>
            </a:r>
            <a:r>
              <a:rPr lang="en-US" sz="2400" dirty="0"/>
              <a:t>the end of this module you will have;</a:t>
            </a:r>
            <a:endParaRPr lang="en-GB" sz="2400" dirty="0"/>
          </a:p>
          <a:p>
            <a:r>
              <a:rPr lang="en-US" sz="2400" dirty="0"/>
              <a:t> </a:t>
            </a:r>
            <a:endParaRPr lang="en-GB" sz="2400" dirty="0"/>
          </a:p>
          <a:p>
            <a:pPr marL="342900" lvl="0" indent="-342900" algn="l">
              <a:buFont typeface="Wingdings" charset="2"/>
              <a:buChar char="ü"/>
            </a:pPr>
            <a:r>
              <a:rPr lang="en-US" sz="2400" dirty="0" smtClean="0"/>
              <a:t>Understood why it is necessary to integrate a gender perspective in all of OHCHR’s work</a:t>
            </a:r>
          </a:p>
          <a:p>
            <a:pPr marL="342900" lvl="0" indent="-342900" algn="l">
              <a:buFont typeface="Wingdings" charset="2"/>
              <a:buChar char="ü"/>
            </a:pPr>
            <a:r>
              <a:rPr lang="en-US" sz="2400" dirty="0" smtClean="0"/>
              <a:t>Familiarized yourself with basic gender </a:t>
            </a:r>
            <a:r>
              <a:rPr lang="en-US" sz="2400" dirty="0" smtClean="0">
                <a:solidFill>
                  <a:schemeClr val="bg1">
                    <a:lumMod val="50000"/>
                  </a:schemeClr>
                </a:solidFill>
              </a:rPr>
              <a:t>concepts through examples</a:t>
            </a:r>
          </a:p>
          <a:p>
            <a:pPr marL="342900" lvl="0" indent="-342900" algn="l">
              <a:buFont typeface="Wingdings" charset="2"/>
              <a:buChar char="ü"/>
            </a:pPr>
            <a:r>
              <a:rPr lang="en-US" sz="2400" dirty="0" smtClean="0"/>
              <a:t>Considered </a:t>
            </a:r>
            <a:r>
              <a:rPr lang="en-US" sz="2400" dirty="0"/>
              <a:t>the </a:t>
            </a:r>
            <a:r>
              <a:rPr lang="en-US" sz="2400" dirty="0" smtClean="0"/>
              <a:t>human rights-based </a:t>
            </a:r>
            <a:r>
              <a:rPr lang="en-US" sz="2400" dirty="0"/>
              <a:t>approach </a:t>
            </a:r>
            <a:r>
              <a:rPr lang="en-US" sz="2400" dirty="0" smtClean="0"/>
              <a:t>to gender </a:t>
            </a:r>
            <a:r>
              <a:rPr lang="en-US" sz="2400" dirty="0"/>
              <a:t>equality</a:t>
            </a:r>
            <a:endParaRPr lang="en-GB" sz="2400" dirty="0"/>
          </a:p>
          <a:p>
            <a:pPr lvl="0" algn="l"/>
            <a:endParaRPr lang="en-GB" sz="2400" dirty="0"/>
          </a:p>
          <a:p>
            <a:pPr algn="l"/>
            <a:endParaRPr lang="en-US" sz="2400" dirty="0" smtClean="0"/>
          </a:p>
        </p:txBody>
      </p:sp>
    </p:spTree>
    <p:extLst>
      <p:ext uri="{BB962C8B-B14F-4D97-AF65-F5344CB8AC3E}">
        <p14:creationId xmlns:p14="http://schemas.microsoft.com/office/powerpoint/2010/main" val="1010017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2271962"/>
            <a:ext cx="4695527" cy="4039361"/>
          </a:xfrm>
        </p:spPr>
        <p:txBody>
          <a:bodyPr>
            <a:noAutofit/>
          </a:bodyPr>
          <a:lstStyle/>
          <a:p>
            <a:pPr algn="l"/>
            <a:r>
              <a:rPr lang="en-US" sz="2800" b="1" dirty="0"/>
              <a:t>Module </a:t>
            </a:r>
            <a:r>
              <a:rPr lang="en-US" sz="2800" b="1" dirty="0" smtClean="0"/>
              <a:t>One – </a:t>
            </a:r>
            <a:r>
              <a:rPr lang="en-GB" sz="2800" b="1" dirty="0" smtClean="0"/>
              <a:t>Context</a:t>
            </a:r>
          </a:p>
          <a:p>
            <a:pPr marL="457200" indent="-457200" algn="l">
              <a:buFont typeface="Arial" pitchFamily="34" charset="0"/>
              <a:buChar char="•"/>
            </a:pPr>
            <a:r>
              <a:rPr lang="en-GB" sz="2800" dirty="0" smtClean="0"/>
              <a:t>Why integrate gender?</a:t>
            </a:r>
          </a:p>
          <a:p>
            <a:pPr marL="457200" indent="-457200" algn="l">
              <a:buFont typeface="Arial" pitchFamily="34" charset="0"/>
              <a:buChar char="•"/>
            </a:pPr>
            <a:r>
              <a:rPr lang="en-GB" sz="2800" dirty="0" smtClean="0"/>
              <a:t>Basic </a:t>
            </a:r>
            <a:r>
              <a:rPr lang="en-GB" sz="2800" dirty="0"/>
              <a:t>Concepts</a:t>
            </a:r>
          </a:p>
          <a:p>
            <a:pPr marL="457200" indent="-457200" algn="l">
              <a:buFont typeface="Arial" pitchFamily="34" charset="0"/>
              <a:buChar char="•"/>
            </a:pPr>
            <a:r>
              <a:rPr lang="en-GB" sz="2800" dirty="0" smtClean="0"/>
              <a:t>Human Rights-based Approach to Gender Equality</a:t>
            </a:r>
          </a:p>
          <a:p>
            <a:pPr algn="l"/>
            <a:r>
              <a:rPr lang="en-US" sz="2800" b="1" dirty="0" smtClean="0"/>
              <a:t> </a:t>
            </a:r>
            <a:endParaRPr lang="en-GB" sz="2800" dirty="0" smtClean="0"/>
          </a:p>
          <a:p>
            <a:pPr algn="l"/>
            <a:endParaRPr lang="en-US" sz="2800" dirty="0" smtClean="0"/>
          </a:p>
        </p:txBody>
      </p:sp>
      <p:pic>
        <p:nvPicPr>
          <p:cNvPr id="5" name="Picture 4" descr="brain-in-a-jar cop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8764" y="419267"/>
            <a:ext cx="4838700" cy="6667500"/>
          </a:xfrm>
          <a:prstGeom prst="rect">
            <a:avLst/>
          </a:prstGeom>
        </p:spPr>
      </p:pic>
      <p:sp>
        <p:nvSpPr>
          <p:cNvPr id="7" name="Title 1"/>
          <p:cNvSpPr>
            <a:spLocks noGrp="1"/>
          </p:cNvSpPr>
          <p:nvPr>
            <p:ph type="ctrTitle"/>
          </p:nvPr>
        </p:nvSpPr>
        <p:spPr>
          <a:xfrm>
            <a:off x="685800" y="235951"/>
            <a:ext cx="7772400" cy="1470025"/>
          </a:xfrm>
        </p:spPr>
        <p:txBody>
          <a:bodyPr/>
          <a:lstStyle/>
          <a:p>
            <a:r>
              <a:rPr lang="en-US" dirty="0" smtClean="0"/>
              <a:t>Learning Content</a:t>
            </a:r>
            <a:endParaRPr lang="en-US" dirty="0"/>
          </a:p>
        </p:txBody>
      </p:sp>
    </p:spTree>
    <p:extLst>
      <p:ext uri="{BB962C8B-B14F-4D97-AF65-F5344CB8AC3E}">
        <p14:creationId xmlns:p14="http://schemas.microsoft.com/office/powerpoint/2010/main" val="2859252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pPr algn="l"/>
            <a:r>
              <a:rPr lang="en-GB" sz="2800" dirty="0" smtClean="0">
                <a:latin typeface="Arial" charset="0"/>
                <a:ea typeface="ＭＳ Ｐゴシック" pitchFamily="34" charset="-128"/>
                <a:cs typeface="Arial" charset="0"/>
              </a:rPr>
              <a:t>Why mainstream gender? </a:t>
            </a:r>
          </a:p>
        </p:txBody>
      </p:sp>
      <p:sp>
        <p:nvSpPr>
          <p:cNvPr id="7171" name="Content Placeholder 2"/>
          <p:cNvSpPr>
            <a:spLocks noGrp="1"/>
          </p:cNvSpPr>
          <p:nvPr>
            <p:ph idx="1"/>
          </p:nvPr>
        </p:nvSpPr>
        <p:spPr>
          <a:xfrm>
            <a:off x="571500" y="1017588"/>
            <a:ext cx="7566025" cy="4478337"/>
          </a:xfrm>
        </p:spPr>
        <p:txBody>
          <a:bodyPr/>
          <a:lstStyle/>
          <a:p>
            <a:pPr marL="0" indent="0">
              <a:buFont typeface="Wingdings" pitchFamily="2" charset="2"/>
              <a:buNone/>
              <a:defRPr/>
            </a:pPr>
            <a:r>
              <a:rPr lang="en-GB" sz="2200" dirty="0" smtClean="0">
                <a:solidFill>
                  <a:srgbClr val="C00000"/>
                </a:solidFill>
                <a:latin typeface="Arial" charset="0"/>
                <a:ea typeface="ＭＳ Ｐゴシック" pitchFamily="34" charset="-128"/>
                <a:cs typeface="Arial" charset="0"/>
              </a:rPr>
              <a:t>Moral imperative:</a:t>
            </a:r>
          </a:p>
          <a:p>
            <a:pPr>
              <a:defRPr/>
            </a:pPr>
            <a:r>
              <a:rPr lang="en-GB" sz="2200" dirty="0" smtClean="0">
                <a:solidFill>
                  <a:srgbClr val="00589A"/>
                </a:solidFill>
                <a:latin typeface="Arial" charset="0"/>
                <a:ea typeface="ＭＳ Ｐゴシック" pitchFamily="34" charset="-128"/>
                <a:cs typeface="Arial" charset="0"/>
              </a:rPr>
              <a:t>Gender-based discrimination costs life</a:t>
            </a:r>
          </a:p>
          <a:p>
            <a:pPr marL="0" indent="0">
              <a:buFont typeface="Wingdings" pitchFamily="2" charset="2"/>
              <a:buNone/>
              <a:defRPr/>
            </a:pPr>
            <a:endParaRPr lang="en-GB" sz="1800" dirty="0" smtClean="0">
              <a:latin typeface="Arial" charset="0"/>
              <a:ea typeface="ＭＳ Ｐゴシック" pitchFamily="34" charset="-128"/>
              <a:cs typeface="Arial" charset="0"/>
            </a:endParaRPr>
          </a:p>
          <a:p>
            <a:pPr marL="0" indent="0">
              <a:buFont typeface="Wingdings" pitchFamily="2" charset="2"/>
              <a:buNone/>
              <a:defRPr/>
            </a:pPr>
            <a:r>
              <a:rPr lang="en-GB" sz="1800" dirty="0" smtClean="0">
                <a:latin typeface="Arial" charset="0"/>
                <a:ea typeface="ＭＳ Ｐゴシック" pitchFamily="34" charset="-128"/>
                <a:cs typeface="Arial" charset="0"/>
              </a:rPr>
              <a:t>E.g. 2005 Aceh tsunami death toll </a:t>
            </a:r>
            <a:r>
              <a:rPr lang="en-GB" sz="1800" i="1" dirty="0" smtClean="0">
                <a:latin typeface="Arial" charset="0"/>
                <a:ea typeface="ＭＳ Ｐゴシック" pitchFamily="34" charset="-128"/>
                <a:cs typeface="Arial" charset="0"/>
              </a:rPr>
              <a:t>(Oxfam Intl.)</a:t>
            </a:r>
          </a:p>
          <a:p>
            <a:pPr>
              <a:buFont typeface="Wingdings" pitchFamily="2" charset="2"/>
              <a:buNone/>
              <a:defRPr/>
            </a:pPr>
            <a:r>
              <a:rPr lang="en-GB" dirty="0" smtClean="0">
                <a:latin typeface="Arial" charset="0"/>
                <a:ea typeface="ＭＳ Ｐゴシック" pitchFamily="34" charset="-128"/>
                <a:cs typeface="Arial" charset="0"/>
              </a:rPr>
              <a:t>						    </a:t>
            </a:r>
            <a:r>
              <a:rPr lang="en-GB" dirty="0" err="1" smtClean="0">
                <a:latin typeface="Arial" charset="0"/>
                <a:ea typeface="ＭＳ Ｐゴシック" pitchFamily="34" charset="-128"/>
                <a:cs typeface="Arial" charset="0"/>
              </a:rPr>
              <a:t>vs</a:t>
            </a:r>
            <a:endParaRPr lang="en-GB" dirty="0" smtClean="0">
              <a:latin typeface="Arial" charset="0"/>
              <a:ea typeface="ＭＳ Ｐゴシック" pitchFamily="34" charset="-128"/>
              <a:cs typeface="Arial" charset="0"/>
            </a:endParaRPr>
          </a:p>
          <a:p>
            <a:pPr>
              <a:buFont typeface="Wingdings" pitchFamily="2" charset="2"/>
              <a:buNone/>
              <a:defRPr/>
            </a:pPr>
            <a:endParaRPr lang="en-GB" dirty="0">
              <a:latin typeface="Arial" charset="0"/>
              <a:ea typeface="ＭＳ Ｐゴシック" pitchFamily="34" charset="-128"/>
              <a:cs typeface="Arial" charset="0"/>
            </a:endParaRPr>
          </a:p>
          <a:p>
            <a:pPr>
              <a:defRPr/>
            </a:pPr>
            <a:r>
              <a:rPr lang="en-GB" sz="2200" dirty="0" smtClean="0">
                <a:solidFill>
                  <a:srgbClr val="00589A"/>
                </a:solidFill>
                <a:latin typeface="Arial" charset="0"/>
                <a:ea typeface="ＭＳ Ｐゴシック" pitchFamily="34" charset="-128"/>
                <a:cs typeface="Arial" charset="0"/>
              </a:rPr>
              <a:t>Gender-based </a:t>
            </a:r>
            <a:r>
              <a:rPr lang="en-GB" sz="2200" dirty="0">
                <a:solidFill>
                  <a:srgbClr val="00589A"/>
                </a:solidFill>
                <a:latin typeface="Arial" charset="0"/>
                <a:ea typeface="ＭＳ Ｐゴシック" pitchFamily="34" charset="-128"/>
                <a:cs typeface="Arial" charset="0"/>
              </a:rPr>
              <a:t>discrimination is often </a:t>
            </a:r>
            <a:r>
              <a:rPr lang="en-GB" sz="2200" dirty="0" smtClean="0">
                <a:solidFill>
                  <a:srgbClr val="00589A"/>
                </a:solidFill>
                <a:latin typeface="Arial" charset="0"/>
                <a:ea typeface="ＭＳ Ｐゴシック" pitchFamily="34" charset="-128"/>
                <a:cs typeface="Arial" charset="0"/>
              </a:rPr>
              <a:t>hidden</a:t>
            </a:r>
          </a:p>
          <a:p>
            <a:pPr marL="0" indent="0">
              <a:buFont typeface="Wingdings" pitchFamily="2" charset="2"/>
              <a:buNone/>
              <a:defRPr/>
            </a:pPr>
            <a:r>
              <a:rPr lang="en-GB" sz="1800" dirty="0">
                <a:latin typeface="Arial" charset="0"/>
                <a:ea typeface="ＭＳ Ｐゴシック" pitchFamily="34" charset="-128"/>
                <a:cs typeface="Arial" charset="0"/>
              </a:rPr>
              <a:t>E.g. </a:t>
            </a:r>
            <a:r>
              <a:rPr lang="en-GB" sz="1800" dirty="0" smtClean="0">
                <a:latin typeface="Arial" charset="0"/>
                <a:ea typeface="ＭＳ Ｐゴシック" pitchFamily="34" charset="-128"/>
                <a:cs typeface="Arial" charset="0"/>
              </a:rPr>
              <a:t>regulations regarding part-time work</a:t>
            </a:r>
            <a:endParaRPr lang="en-GB" sz="1800" dirty="0">
              <a:latin typeface="Arial" charset="0"/>
              <a:ea typeface="ＭＳ Ｐゴシック" pitchFamily="34" charset="-128"/>
              <a:cs typeface="Arial" charset="0"/>
            </a:endParaRPr>
          </a:p>
          <a:p>
            <a:pPr marL="0" indent="0">
              <a:buFont typeface="Wingdings" pitchFamily="2" charset="2"/>
              <a:buNone/>
              <a:defRPr/>
            </a:pPr>
            <a:endParaRPr lang="en-GB" sz="2200" dirty="0">
              <a:solidFill>
                <a:srgbClr val="00589A"/>
              </a:solidFill>
              <a:latin typeface="Arial" charset="0"/>
              <a:ea typeface="ＭＳ Ｐゴシック" pitchFamily="34" charset="-128"/>
              <a:cs typeface="Arial" charset="0"/>
            </a:endParaRPr>
          </a:p>
        </p:txBody>
      </p:sp>
      <p:pic>
        <p:nvPicPr>
          <p:cNvPr id="922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0163" y="2557463"/>
            <a:ext cx="244475"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1813" y="2557463"/>
            <a:ext cx="242887"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8700" y="2574925"/>
            <a:ext cx="242888"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8763" y="2582863"/>
            <a:ext cx="242887"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4"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81475" y="2557463"/>
            <a:ext cx="242888"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5" name="Picture 13" descr="http://www.smh.com.au/ffximage/2005/01/15/aceh1_gallery__550x37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1888" y="1011238"/>
            <a:ext cx="2932112" cy="199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6" name="Picture 2" descr="http://4.bp.blogspot.com/_d8Vqr1v_1os/THd7vEMeP_I/AAAAAAAAFSQ/5KwJwzoBoJE/s400/340x_parttime_8-26.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28156" y="4519769"/>
            <a:ext cx="2040494" cy="1638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66405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p:txBody>
          <a:bodyPr/>
          <a:lstStyle/>
          <a:p>
            <a:pPr eaLnBrk="1" hangingPunct="1"/>
            <a:r>
              <a:rPr lang="en-US" sz="2800" smtClean="0">
                <a:latin typeface="Arial" charset="0"/>
                <a:ea typeface="ＭＳ Ｐゴシック" pitchFamily="34" charset="-128"/>
                <a:cs typeface="Arial" charset="0"/>
              </a:rPr>
              <a:t>OHCHR commitments towards gender equality</a:t>
            </a:r>
            <a:endParaRPr lang="en-US" sz="2200" i="1" smtClean="0">
              <a:latin typeface="Arial" charset="0"/>
              <a:ea typeface="ＭＳ Ｐゴシック" pitchFamily="34" charset="-128"/>
              <a:cs typeface="Arial" charset="0"/>
            </a:endParaRPr>
          </a:p>
        </p:txBody>
      </p:sp>
      <p:sp>
        <p:nvSpPr>
          <p:cNvPr id="7171" name="Espace réservé du contenu 2"/>
          <p:cNvSpPr>
            <a:spLocks noGrp="1"/>
          </p:cNvSpPr>
          <p:nvPr>
            <p:ph idx="1"/>
          </p:nvPr>
        </p:nvSpPr>
        <p:spPr>
          <a:xfrm>
            <a:off x="471488" y="1608138"/>
            <a:ext cx="8355012" cy="4378325"/>
          </a:xfrm>
        </p:spPr>
        <p:txBody>
          <a:bodyPr>
            <a:normAutofit lnSpcReduction="10000"/>
          </a:bodyPr>
          <a:lstStyle/>
          <a:p>
            <a:pPr>
              <a:defRPr/>
            </a:pPr>
            <a:r>
              <a:rPr lang="en-GB" sz="2200" dirty="0" smtClean="0">
                <a:solidFill>
                  <a:srgbClr val="C00000"/>
                </a:solidFill>
                <a:latin typeface="Arial" charset="0"/>
                <a:ea typeface="ＭＳ Ｐゴシック" pitchFamily="34" charset="-128"/>
                <a:cs typeface="Arial" charset="0"/>
              </a:rPr>
              <a:t>OHCHR’s mandate: </a:t>
            </a:r>
            <a:r>
              <a:rPr lang="en-GB" sz="2200" dirty="0" smtClean="0">
                <a:latin typeface="Arial" charset="0"/>
                <a:ea typeface="ＭＳ Ｐゴシック" pitchFamily="34" charset="-128"/>
                <a:cs typeface="Arial" charset="0"/>
              </a:rPr>
              <a:t>Centrality of women’s rights and gender equality in protecting and promoting human rights for all</a:t>
            </a:r>
          </a:p>
          <a:p>
            <a:pPr marL="0" indent="0">
              <a:buFont typeface="Wingdings" pitchFamily="2" charset="2"/>
              <a:buNone/>
              <a:defRPr/>
            </a:pPr>
            <a:endParaRPr lang="en-GB" sz="2200" dirty="0">
              <a:latin typeface="Arial" charset="0"/>
              <a:ea typeface="ＭＳ Ｐゴシック" pitchFamily="34" charset="-128"/>
              <a:cs typeface="Arial" charset="0"/>
            </a:endParaRPr>
          </a:p>
          <a:p>
            <a:pPr>
              <a:defRPr/>
            </a:pPr>
            <a:r>
              <a:rPr lang="en-GB" sz="2200" dirty="0">
                <a:solidFill>
                  <a:srgbClr val="C00000"/>
                </a:solidFill>
                <a:latin typeface="Arial" charset="0"/>
                <a:ea typeface="ＭＳ Ｐゴシック" pitchFamily="34" charset="-128"/>
                <a:cs typeface="Arial" charset="0"/>
              </a:rPr>
              <a:t>UN commitment: </a:t>
            </a:r>
            <a:r>
              <a:rPr lang="en-GB" sz="2200" dirty="0">
                <a:latin typeface="Arial" charset="0"/>
                <a:ea typeface="ＭＳ Ｐゴシック" pitchFamily="34" charset="-128"/>
                <a:cs typeface="Arial" charset="0"/>
              </a:rPr>
              <a:t/>
            </a:r>
            <a:br>
              <a:rPr lang="en-GB" sz="2200" dirty="0">
                <a:latin typeface="Arial" charset="0"/>
                <a:ea typeface="ＭＳ Ｐゴシック" pitchFamily="34" charset="-128"/>
                <a:cs typeface="Arial" charset="0"/>
              </a:rPr>
            </a:br>
            <a:r>
              <a:rPr lang="en-GB" sz="2200" dirty="0">
                <a:latin typeface="Arial" charset="0"/>
                <a:ea typeface="ＭＳ Ｐゴシック" pitchFamily="34" charset="-128"/>
                <a:cs typeface="Arial" charset="0"/>
              </a:rPr>
              <a:t>System-wide Action Plan on Gender Equality </a:t>
            </a:r>
            <a:br>
              <a:rPr lang="en-GB" sz="2200" dirty="0">
                <a:latin typeface="Arial" charset="0"/>
                <a:ea typeface="ＭＳ Ｐゴシック" pitchFamily="34" charset="-128"/>
                <a:cs typeface="Arial" charset="0"/>
              </a:rPr>
            </a:br>
            <a:r>
              <a:rPr lang="en-GB" sz="2200" dirty="0">
                <a:latin typeface="Arial" charset="0"/>
                <a:ea typeface="ＭＳ Ｐゴシック" pitchFamily="34" charset="-128"/>
                <a:cs typeface="Arial" charset="0"/>
              </a:rPr>
              <a:t>and Empowerment of Women (UN SWAP) (2012</a:t>
            </a:r>
            <a:r>
              <a:rPr lang="en-GB" sz="2200" dirty="0" smtClean="0">
                <a:latin typeface="Arial" charset="0"/>
                <a:ea typeface="ＭＳ Ｐゴシック" pitchFamily="34" charset="-128"/>
                <a:cs typeface="Arial" charset="0"/>
              </a:rPr>
              <a:t>)</a:t>
            </a:r>
            <a:br>
              <a:rPr lang="en-GB" sz="2200" dirty="0" smtClean="0">
                <a:latin typeface="Arial" charset="0"/>
                <a:ea typeface="ＭＳ Ｐゴシック" pitchFamily="34" charset="-128"/>
                <a:cs typeface="Arial" charset="0"/>
              </a:rPr>
            </a:br>
            <a:endParaRPr lang="en-GB" sz="2200" dirty="0" smtClean="0">
              <a:latin typeface="Arial" charset="0"/>
              <a:ea typeface="ＭＳ Ｐゴシック" pitchFamily="34" charset="-128"/>
              <a:cs typeface="Arial" charset="0"/>
            </a:endParaRPr>
          </a:p>
          <a:p>
            <a:pPr>
              <a:defRPr/>
            </a:pPr>
            <a:r>
              <a:rPr lang="en-GB" sz="2200" dirty="0" smtClean="0">
                <a:solidFill>
                  <a:srgbClr val="C00000"/>
                </a:solidFill>
                <a:latin typeface="Arial" charset="0"/>
                <a:ea typeface="ＭＳ Ｐゴシック" pitchFamily="34" charset="-128"/>
                <a:cs typeface="Arial" charset="0"/>
              </a:rPr>
              <a:t>HC’s commitment: </a:t>
            </a:r>
            <a:br>
              <a:rPr lang="en-GB" sz="2200" dirty="0" smtClean="0">
                <a:solidFill>
                  <a:srgbClr val="C00000"/>
                </a:solidFill>
                <a:latin typeface="Arial" charset="0"/>
                <a:ea typeface="ＭＳ Ｐゴシック" pitchFamily="34" charset="-128"/>
                <a:cs typeface="Arial" charset="0"/>
              </a:rPr>
            </a:br>
            <a:r>
              <a:rPr lang="en-GB" sz="2200" dirty="0" smtClean="0">
                <a:latin typeface="Arial" charset="0"/>
                <a:ea typeface="ＭＳ Ｐゴシック" pitchFamily="34" charset="-128"/>
                <a:cs typeface="Arial" charset="0"/>
              </a:rPr>
              <a:t>Gender Equality Policy (2011) and Gender Equality Strategic Plan (2012-13), Compact with SG</a:t>
            </a:r>
            <a:br>
              <a:rPr lang="en-GB" sz="2200" dirty="0" smtClean="0">
                <a:latin typeface="Arial" charset="0"/>
                <a:ea typeface="ＭＳ Ｐゴシック" pitchFamily="34" charset="-128"/>
                <a:cs typeface="Arial" charset="0"/>
              </a:rPr>
            </a:br>
            <a:endParaRPr lang="en-GB" sz="2200" dirty="0" smtClean="0">
              <a:latin typeface="Arial" charset="0"/>
              <a:ea typeface="ＭＳ Ｐゴシック" pitchFamily="34" charset="-128"/>
              <a:cs typeface="Arial" charset="0"/>
            </a:endParaRPr>
          </a:p>
          <a:p>
            <a:pPr>
              <a:defRPr/>
            </a:pPr>
            <a:r>
              <a:rPr lang="en-GB" sz="2200" dirty="0" smtClean="0">
                <a:solidFill>
                  <a:srgbClr val="C00000"/>
                </a:solidFill>
                <a:latin typeface="Arial" charset="0"/>
                <a:ea typeface="ＭＳ Ｐゴシック" pitchFamily="34" charset="-128"/>
                <a:cs typeface="Arial" charset="0"/>
              </a:rPr>
              <a:t>Donors requirement: </a:t>
            </a:r>
            <a:r>
              <a:rPr lang="en-GB" sz="2200" dirty="0" smtClean="0">
                <a:latin typeface="Arial" charset="0"/>
                <a:ea typeface="ＭＳ Ｐゴシック" pitchFamily="34" charset="-128"/>
                <a:cs typeface="Arial" charset="0"/>
              </a:rPr>
              <a:t/>
            </a:r>
            <a:br>
              <a:rPr lang="en-GB" sz="2200" dirty="0" smtClean="0">
                <a:latin typeface="Arial" charset="0"/>
                <a:ea typeface="ＭＳ Ｐゴシック" pitchFamily="34" charset="-128"/>
                <a:cs typeface="Arial" charset="0"/>
              </a:rPr>
            </a:br>
            <a:r>
              <a:rPr lang="en-GB" sz="2200" dirty="0" smtClean="0">
                <a:latin typeface="Arial" charset="0"/>
                <a:ea typeface="ＭＳ Ｐゴシック" pitchFamily="34" charset="-128"/>
                <a:cs typeface="Arial" charset="0"/>
              </a:rPr>
              <a:t>Gender makes our work more effective</a:t>
            </a:r>
          </a:p>
          <a:p>
            <a:pPr>
              <a:buFont typeface="Wingdings" pitchFamily="2" charset="2"/>
              <a:buNone/>
              <a:defRPr/>
            </a:pPr>
            <a:endParaRPr lang="en-GB" sz="2200" dirty="0" smtClean="0">
              <a:latin typeface="Arial" charset="0"/>
              <a:ea typeface="ＭＳ Ｐゴシック" pitchFamily="34" charset="-128"/>
              <a:cs typeface="Arial" charset="0"/>
            </a:endParaRPr>
          </a:p>
          <a:p>
            <a:pPr marL="0" indent="0">
              <a:buFont typeface="Wingdings" pitchFamily="2" charset="2"/>
              <a:buNone/>
              <a:defRPr/>
            </a:pPr>
            <a:endParaRPr lang="en-GB" sz="2200" dirty="0" smtClean="0">
              <a:latin typeface="Arial" charset="0"/>
              <a:ea typeface="ＭＳ Ｐゴシック" pitchFamily="34" charset="-128"/>
              <a:cs typeface="Arial" charset="0"/>
            </a:endParaRPr>
          </a:p>
          <a:p>
            <a:pPr eaLnBrk="1" hangingPunct="1">
              <a:lnSpc>
                <a:spcPct val="90000"/>
              </a:lnSpc>
              <a:buFont typeface="Wingdings" pitchFamily="2" charset="2"/>
              <a:buNone/>
              <a:defRPr/>
            </a:pPr>
            <a:endParaRPr lang="en-US" sz="2000" dirty="0" smtClean="0">
              <a:latin typeface="Arial" charset="0"/>
              <a:ea typeface="ＭＳ Ｐゴシック" pitchFamily="34" charset="-128"/>
              <a:cs typeface="Arial" charset="0"/>
            </a:endParaRPr>
          </a:p>
        </p:txBody>
      </p:sp>
    </p:spTree>
    <p:extLst>
      <p:ext uri="{BB962C8B-B14F-4D97-AF65-F5344CB8AC3E}">
        <p14:creationId xmlns:p14="http://schemas.microsoft.com/office/powerpoint/2010/main" val="34808888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741363" y="274638"/>
            <a:ext cx="8402637" cy="1090612"/>
          </a:xfrm>
        </p:spPr>
        <p:txBody>
          <a:bodyPr>
            <a:normAutofit/>
          </a:bodyPr>
          <a:lstStyle/>
          <a:p>
            <a:pPr algn="l"/>
            <a:r>
              <a:rPr lang="en-GB" sz="2800" dirty="0" smtClean="0">
                <a:latin typeface="Arial" charset="0"/>
                <a:ea typeface="ＭＳ Ｐゴシック" pitchFamily="34" charset="-128"/>
                <a:cs typeface="Arial" charset="0"/>
              </a:rPr>
              <a:t>What is gender? </a:t>
            </a:r>
          </a:p>
        </p:txBody>
      </p:sp>
      <p:sp>
        <p:nvSpPr>
          <p:cNvPr id="7171" name="Content Placeholder 2"/>
          <p:cNvSpPr>
            <a:spLocks noGrp="1"/>
          </p:cNvSpPr>
          <p:nvPr>
            <p:ph idx="1"/>
          </p:nvPr>
        </p:nvSpPr>
        <p:spPr>
          <a:xfrm>
            <a:off x="471488" y="1030288"/>
            <a:ext cx="7566025" cy="4478337"/>
          </a:xfrm>
        </p:spPr>
        <p:txBody>
          <a:bodyPr/>
          <a:lstStyle/>
          <a:p>
            <a:pPr>
              <a:defRPr/>
            </a:pPr>
            <a:r>
              <a:rPr lang="en-GB" sz="2000" dirty="0" smtClean="0">
                <a:solidFill>
                  <a:srgbClr val="C00000"/>
                </a:solidFill>
                <a:latin typeface="Arial" charset="0"/>
                <a:ea typeface="ＭＳ Ｐゴシック" pitchFamily="34" charset="-128"/>
                <a:cs typeface="Arial" charset="0"/>
              </a:rPr>
              <a:t>Gender:</a:t>
            </a:r>
            <a:r>
              <a:rPr lang="en-GB" sz="2000" dirty="0" smtClean="0">
                <a:latin typeface="Arial" charset="0"/>
                <a:ea typeface="ＭＳ Ｐゴシック" pitchFamily="34" charset="-128"/>
                <a:cs typeface="Arial" charset="0"/>
              </a:rPr>
              <a:t> </a:t>
            </a:r>
          </a:p>
          <a:p>
            <a:pPr marL="0" indent="0">
              <a:buFont typeface="Wingdings" pitchFamily="2" charset="2"/>
              <a:buNone/>
              <a:defRPr/>
            </a:pPr>
            <a:r>
              <a:rPr lang="en-GB" sz="1600" dirty="0" smtClean="0">
                <a:latin typeface="Arial" charset="0"/>
                <a:ea typeface="ＭＳ Ｐゴシック" pitchFamily="34" charset="-128"/>
                <a:cs typeface="Arial" charset="0"/>
              </a:rPr>
              <a:t>Social constructed identities, attributes and roles assigned to men and women based on biological differences</a:t>
            </a:r>
          </a:p>
          <a:p>
            <a:pPr marL="0" indent="0">
              <a:buFont typeface="Wingdings" pitchFamily="2" charset="2"/>
              <a:buNone/>
              <a:defRPr/>
            </a:pPr>
            <a:endParaRPr lang="en-GB" sz="2000" dirty="0" smtClean="0">
              <a:latin typeface="Arial" charset="0"/>
              <a:ea typeface="ＭＳ Ｐゴシック" pitchFamily="34" charset="-128"/>
              <a:cs typeface="Arial" charset="0"/>
            </a:endParaRPr>
          </a:p>
          <a:p>
            <a:pPr>
              <a:defRPr/>
            </a:pPr>
            <a:r>
              <a:rPr lang="en-GB" sz="2000" dirty="0" smtClean="0">
                <a:solidFill>
                  <a:srgbClr val="C00000"/>
                </a:solidFill>
                <a:latin typeface="Arial" charset="0"/>
                <a:ea typeface="ＭＳ Ｐゴシック" pitchFamily="34" charset="-128"/>
                <a:cs typeface="Arial" charset="0"/>
              </a:rPr>
              <a:t>Gender ≠ sex</a:t>
            </a:r>
          </a:p>
          <a:p>
            <a:pPr>
              <a:buFont typeface="Wingdings" pitchFamily="2" charset="2"/>
              <a:buNone/>
              <a:defRPr/>
            </a:pPr>
            <a:r>
              <a:rPr lang="en-GB" dirty="0" smtClean="0">
                <a:latin typeface="Arial" charset="0"/>
                <a:ea typeface="ＭＳ Ｐゴシック" pitchFamily="34" charset="-128"/>
                <a:cs typeface="Arial" charset="0"/>
              </a:rPr>
              <a:t>	</a:t>
            </a:r>
          </a:p>
          <a:p>
            <a:pPr>
              <a:buFont typeface="Wingdings" pitchFamily="2" charset="2"/>
              <a:buNone/>
              <a:defRPr/>
            </a:pPr>
            <a:endParaRPr lang="en-GB" dirty="0">
              <a:latin typeface="Arial" charset="0"/>
              <a:ea typeface="ＭＳ Ｐゴシック" pitchFamily="34" charset="-128"/>
              <a:cs typeface="Arial" charset="0"/>
            </a:endParaRPr>
          </a:p>
          <a:p>
            <a:pPr>
              <a:buFont typeface="Wingdings" pitchFamily="2" charset="2"/>
              <a:buNone/>
              <a:defRPr/>
            </a:pPr>
            <a:endParaRPr lang="en-GB" dirty="0" smtClean="0">
              <a:latin typeface="Arial" charset="0"/>
              <a:ea typeface="ＭＳ Ｐゴシック" pitchFamily="34" charset="-128"/>
              <a:cs typeface="Arial" charset="0"/>
            </a:endParaRPr>
          </a:p>
          <a:p>
            <a:pPr>
              <a:defRPr/>
            </a:pPr>
            <a:r>
              <a:rPr lang="en-GB" sz="2000" dirty="0" smtClean="0">
                <a:solidFill>
                  <a:srgbClr val="C00000"/>
                </a:solidFill>
                <a:latin typeface="Arial" charset="0"/>
                <a:ea typeface="ＭＳ Ｐゴシック" pitchFamily="34" charset="-128"/>
                <a:cs typeface="Arial" charset="0"/>
              </a:rPr>
              <a:t>Gender ≠ women</a:t>
            </a:r>
          </a:p>
          <a:p>
            <a:pPr marL="0" indent="0">
              <a:buFont typeface="Wingdings" pitchFamily="2" charset="2"/>
              <a:buNone/>
              <a:defRPr/>
            </a:pPr>
            <a:endParaRPr lang="en-GB" sz="2400" dirty="0" smtClean="0">
              <a:latin typeface="Arial" charset="0"/>
              <a:ea typeface="ＭＳ Ｐゴシック" pitchFamily="34" charset="-128"/>
              <a:cs typeface="Arial" charset="0"/>
            </a:endParaRPr>
          </a:p>
        </p:txBody>
      </p:sp>
      <p:graphicFrame>
        <p:nvGraphicFramePr>
          <p:cNvPr id="44" name="Graphique 4"/>
          <p:cNvGraphicFramePr>
            <a:graphicFrameLocks/>
          </p:cNvGraphicFramePr>
          <p:nvPr/>
        </p:nvGraphicFramePr>
        <p:xfrm>
          <a:off x="3979573" y="4162635"/>
          <a:ext cx="3131707" cy="1771765"/>
        </p:xfrm>
        <a:graphic>
          <a:graphicData uri="http://schemas.openxmlformats.org/drawingml/2006/chart">
            <c:chart xmlns:c="http://schemas.openxmlformats.org/drawingml/2006/chart" xmlns:r="http://schemas.openxmlformats.org/officeDocument/2006/relationships" r:id="rId3"/>
          </a:graphicData>
        </a:graphic>
      </p:graphicFrame>
      <p:sp>
        <p:nvSpPr>
          <p:cNvPr id="29" name="Oval 28"/>
          <p:cNvSpPr/>
          <p:nvPr/>
        </p:nvSpPr>
        <p:spPr>
          <a:xfrm>
            <a:off x="4337050" y="3608388"/>
            <a:ext cx="1133475" cy="41116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pic>
        <p:nvPicPr>
          <p:cNvPr id="615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7038" y="2133600"/>
            <a:ext cx="3800475" cy="202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Oval 1"/>
          <p:cNvSpPr/>
          <p:nvPr/>
        </p:nvSpPr>
        <p:spPr>
          <a:xfrm>
            <a:off x="4237038" y="3608388"/>
            <a:ext cx="1233487" cy="41116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Tree>
    <p:extLst>
      <p:ext uri="{BB962C8B-B14F-4D97-AF65-F5344CB8AC3E}">
        <p14:creationId xmlns:p14="http://schemas.microsoft.com/office/powerpoint/2010/main" val="30896754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GB" smtClean="0">
                <a:latin typeface="Arial" charset="0"/>
                <a:ea typeface="ＭＳ Ｐゴシック" pitchFamily="34" charset="-128"/>
                <a:cs typeface="Arial" charset="0"/>
              </a:rPr>
              <a:t>What is gender integration? </a:t>
            </a:r>
          </a:p>
        </p:txBody>
      </p:sp>
      <p:sp>
        <p:nvSpPr>
          <p:cNvPr id="17" name="Right Arrow 16"/>
          <p:cNvSpPr/>
          <p:nvPr/>
        </p:nvSpPr>
        <p:spPr>
          <a:xfrm>
            <a:off x="3073400" y="1476375"/>
            <a:ext cx="2574925" cy="144145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solidFill>
                <a:srgbClr val="FFFFFF"/>
              </a:solidFill>
              <a:ea typeface="ＭＳ Ｐゴシック" pitchFamily="34" charset="-128"/>
            </a:endParaRPr>
          </a:p>
        </p:txBody>
      </p:sp>
      <p:sp>
        <p:nvSpPr>
          <p:cNvPr id="7172" name="TextBox 3"/>
          <p:cNvSpPr txBox="1">
            <a:spLocks noChangeArrowheads="1"/>
          </p:cNvSpPr>
          <p:nvPr/>
        </p:nvSpPr>
        <p:spPr bwMode="auto">
          <a:xfrm>
            <a:off x="896938" y="1874838"/>
            <a:ext cx="21764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a:solidFill>
                  <a:srgbClr val="C00000"/>
                </a:solidFill>
              </a:rPr>
              <a:t>Gender-based discrimination</a:t>
            </a:r>
          </a:p>
        </p:txBody>
      </p:sp>
      <p:sp>
        <p:nvSpPr>
          <p:cNvPr id="7173" name="TextBox 4"/>
          <p:cNvSpPr txBox="1">
            <a:spLocks noChangeArrowheads="1"/>
          </p:cNvSpPr>
          <p:nvPr/>
        </p:nvSpPr>
        <p:spPr bwMode="auto">
          <a:xfrm>
            <a:off x="6073775" y="2012950"/>
            <a:ext cx="2035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a:solidFill>
                  <a:srgbClr val="C00000"/>
                </a:solidFill>
              </a:rPr>
              <a:t>Gender equality</a:t>
            </a:r>
          </a:p>
        </p:txBody>
      </p:sp>
      <p:sp>
        <p:nvSpPr>
          <p:cNvPr id="7174" name="TextBox 5"/>
          <p:cNvSpPr txBox="1">
            <a:spLocks noChangeArrowheads="1"/>
          </p:cNvSpPr>
          <p:nvPr/>
        </p:nvSpPr>
        <p:spPr bwMode="auto">
          <a:xfrm>
            <a:off x="3073400" y="1984375"/>
            <a:ext cx="2730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a:solidFill>
                  <a:schemeClr val="bg1"/>
                </a:solidFill>
              </a:rPr>
              <a:t>Gender integration</a:t>
            </a:r>
          </a:p>
        </p:txBody>
      </p:sp>
      <p:pic>
        <p:nvPicPr>
          <p:cNvPr id="7175" name="Picture 15" descr="http://ulster.happeningmag.com/wp-content/uploads/2012/03/toolbox.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0100" y="3914775"/>
            <a:ext cx="1422400"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2" name="Straight Arrow Connector 21"/>
          <p:cNvCxnSpPr/>
          <p:nvPr/>
        </p:nvCxnSpPr>
        <p:spPr>
          <a:xfrm flipH="1">
            <a:off x="2900363" y="4640263"/>
            <a:ext cx="533400" cy="27781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H="1">
            <a:off x="3524250" y="4779963"/>
            <a:ext cx="168275" cy="376237"/>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4144963" y="4806950"/>
            <a:ext cx="379412" cy="392113"/>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4751388" y="4529138"/>
            <a:ext cx="384175" cy="27781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7180" name="TextBox 25"/>
          <p:cNvSpPr txBox="1">
            <a:spLocks noChangeArrowheads="1"/>
          </p:cNvSpPr>
          <p:nvPr/>
        </p:nvSpPr>
        <p:spPr bwMode="auto">
          <a:xfrm>
            <a:off x="1309688" y="4640263"/>
            <a:ext cx="15906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sz="1400">
                <a:solidFill>
                  <a:srgbClr val="00589A"/>
                </a:solidFill>
              </a:rPr>
              <a:t>Gender-balance</a:t>
            </a:r>
          </a:p>
        </p:txBody>
      </p:sp>
      <p:sp>
        <p:nvSpPr>
          <p:cNvPr id="7181" name="TextBox 26"/>
          <p:cNvSpPr txBox="1">
            <a:spLocks noChangeArrowheads="1"/>
          </p:cNvSpPr>
          <p:nvPr/>
        </p:nvSpPr>
        <p:spPr bwMode="auto">
          <a:xfrm>
            <a:off x="2371725" y="5165725"/>
            <a:ext cx="15922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sz="1400">
                <a:solidFill>
                  <a:srgbClr val="00589A"/>
                </a:solidFill>
              </a:rPr>
              <a:t>Gender analysis</a:t>
            </a:r>
          </a:p>
        </p:txBody>
      </p:sp>
      <p:sp>
        <p:nvSpPr>
          <p:cNvPr id="7182" name="TextBox 27"/>
          <p:cNvSpPr txBox="1">
            <a:spLocks noChangeArrowheads="1"/>
          </p:cNvSpPr>
          <p:nvPr/>
        </p:nvSpPr>
        <p:spPr bwMode="auto">
          <a:xfrm>
            <a:off x="4187825" y="5199063"/>
            <a:ext cx="20018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sz="1400">
                <a:solidFill>
                  <a:srgbClr val="00589A"/>
                </a:solidFill>
              </a:rPr>
              <a:t>Gender in planning</a:t>
            </a:r>
          </a:p>
        </p:txBody>
      </p:sp>
      <p:sp>
        <p:nvSpPr>
          <p:cNvPr id="7183" name="TextBox 28"/>
          <p:cNvSpPr txBox="1">
            <a:spLocks noChangeArrowheads="1"/>
          </p:cNvSpPr>
          <p:nvPr/>
        </p:nvSpPr>
        <p:spPr bwMode="auto">
          <a:xfrm>
            <a:off x="5135563" y="4652963"/>
            <a:ext cx="16081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sz="1400">
                <a:solidFill>
                  <a:srgbClr val="00589A"/>
                </a:solidFill>
              </a:rPr>
              <a:t>Gender-sensitive language/image</a:t>
            </a:r>
          </a:p>
        </p:txBody>
      </p:sp>
      <p:sp>
        <p:nvSpPr>
          <p:cNvPr id="7184" name="TextBox 29"/>
          <p:cNvSpPr txBox="1">
            <a:spLocks noChangeArrowheads="1"/>
          </p:cNvSpPr>
          <p:nvPr/>
        </p:nvSpPr>
        <p:spPr bwMode="auto">
          <a:xfrm>
            <a:off x="3200400" y="3125788"/>
            <a:ext cx="2144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GB" sz="1400" b="1">
                <a:solidFill>
                  <a:srgbClr val="00589A"/>
                </a:solidFill>
              </a:rPr>
              <a:t>= strategy, set of tools</a:t>
            </a:r>
          </a:p>
        </p:txBody>
      </p:sp>
    </p:spTree>
    <p:extLst>
      <p:ext uri="{BB962C8B-B14F-4D97-AF65-F5344CB8AC3E}">
        <p14:creationId xmlns:p14="http://schemas.microsoft.com/office/powerpoint/2010/main" val="23122105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2051</TotalTime>
  <Words>3629</Words>
  <Application>Microsoft Office PowerPoint</Application>
  <PresentationFormat>On-screen Show (4:3)</PresentationFormat>
  <Paragraphs>444</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OHCHR On-Line Module on Gender Integration Draft outline</vt:lpstr>
      <vt:lpstr>Structure</vt:lpstr>
      <vt:lpstr>Overall objectives</vt:lpstr>
      <vt:lpstr>Learning Objectives</vt:lpstr>
      <vt:lpstr>Learning Content</vt:lpstr>
      <vt:lpstr>Why mainstream gender? </vt:lpstr>
      <vt:lpstr>OHCHR commitments towards gender equality</vt:lpstr>
      <vt:lpstr>What is gender? </vt:lpstr>
      <vt:lpstr>What is gender integration? </vt:lpstr>
      <vt:lpstr>Module 1 - Context</vt:lpstr>
      <vt:lpstr>Module 1 - Context</vt:lpstr>
      <vt:lpstr>Learning Objectives</vt:lpstr>
      <vt:lpstr>Learning Content</vt:lpstr>
      <vt:lpstr>OHCHR Gender Equality Policy and its Strategic Plan – implication for staff</vt:lpstr>
      <vt:lpstr>Module 2 - Accountability</vt:lpstr>
      <vt:lpstr>Module 2 - Accountability</vt:lpstr>
      <vt:lpstr>Module 2 - Accountability</vt:lpstr>
      <vt:lpstr>Module 2 - Accountability</vt:lpstr>
      <vt:lpstr>Module 2 - Accountability</vt:lpstr>
      <vt:lpstr>Module 2 - Accountability</vt:lpstr>
      <vt:lpstr>Module 2 - Accountability</vt:lpstr>
      <vt:lpstr>Module 2 - Accountability</vt:lpstr>
      <vt:lpstr>Learning Objectives</vt:lpstr>
      <vt:lpstr>Learning Content</vt:lpstr>
      <vt:lpstr>Module 3 - Integration</vt:lpstr>
      <vt:lpstr>Module 3 - Integration</vt:lpstr>
      <vt:lpstr>Module 3 - Integration</vt:lpstr>
      <vt:lpstr>Module 3 - integration</vt:lpstr>
      <vt:lpstr>Module 3 - integration</vt:lpstr>
      <vt:lpstr>Module 3 - Integration</vt:lpstr>
      <vt:lpstr>Module 3 - Integration</vt:lpstr>
    </vt:vector>
  </TitlesOfParts>
  <Company>The Development Alchemists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Proposals and Decisions</dc:title>
  <dc:creator>Lenni George</dc:creator>
  <cp:lastModifiedBy>Terada Saori</cp:lastModifiedBy>
  <cp:revision>60</cp:revision>
  <cp:lastPrinted>2013-02-25T07:59:37Z</cp:lastPrinted>
  <dcterms:created xsi:type="dcterms:W3CDTF">2012-12-16T17:34:08Z</dcterms:created>
  <dcterms:modified xsi:type="dcterms:W3CDTF">2013-04-26T13:53:17Z</dcterms:modified>
</cp:coreProperties>
</file>